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1" r:id="rId3"/>
  </p:sldMasterIdLst>
  <p:notesMasterIdLst>
    <p:notesMasterId r:id="rId30"/>
  </p:notesMasterIdLst>
  <p:handoutMasterIdLst>
    <p:handoutMasterId r:id="rId31"/>
  </p:handoutMasterIdLst>
  <p:sldIdLst>
    <p:sldId id="332" r:id="rId4"/>
    <p:sldId id="333" r:id="rId5"/>
    <p:sldId id="335" r:id="rId6"/>
    <p:sldId id="336" r:id="rId7"/>
    <p:sldId id="265" r:id="rId8"/>
    <p:sldId id="310" r:id="rId9"/>
    <p:sldId id="320" r:id="rId10"/>
    <p:sldId id="321" r:id="rId11"/>
    <p:sldId id="322" r:id="rId12"/>
    <p:sldId id="323" r:id="rId13"/>
    <p:sldId id="324" r:id="rId14"/>
    <p:sldId id="325" r:id="rId15"/>
    <p:sldId id="326" r:id="rId16"/>
    <p:sldId id="312" r:id="rId17"/>
    <p:sldId id="314" r:id="rId18"/>
    <p:sldId id="327" r:id="rId19"/>
    <p:sldId id="337" r:id="rId20"/>
    <p:sldId id="338" r:id="rId21"/>
    <p:sldId id="315" r:id="rId22"/>
    <p:sldId id="339" r:id="rId23"/>
    <p:sldId id="328" r:id="rId24"/>
    <p:sldId id="329" r:id="rId25"/>
    <p:sldId id="330" r:id="rId26"/>
    <p:sldId id="340" r:id="rId27"/>
    <p:sldId id="331" r:id="rId28"/>
    <p:sldId id="319"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14" autoAdjust="0"/>
    <p:restoredTop sz="94629" autoAdjust="0"/>
  </p:normalViewPr>
  <p:slideViewPr>
    <p:cSldViewPr showGuides="1">
      <p:cViewPr varScale="1">
        <p:scale>
          <a:sx n="103" d="100"/>
          <a:sy n="103" d="100"/>
        </p:scale>
        <p:origin x="138" y="21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Sheet1!$B$2:$B$28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280</c:v>
                </c:pt>
                <c:pt idx="17">
                  <c:v>235</c:v>
                </c:pt>
                <c:pt idx="18">
                  <c:v>190</c:v>
                </c:pt>
                <c:pt idx="19">
                  <c:v>145</c:v>
                </c:pt>
                <c:pt idx="20">
                  <c:v>100</c:v>
                </c:pt>
                <c:pt idx="21">
                  <c:v>55</c:v>
                </c:pt>
                <c:pt idx="22">
                  <c:v>10</c:v>
                </c:pt>
                <c:pt idx="23">
                  <c:v>-35</c:v>
                </c:pt>
                <c:pt idx="24">
                  <c:v>-80</c:v>
                </c:pt>
                <c:pt idx="25">
                  <c:v>-125</c:v>
                </c:pt>
                <c:pt idx="26">
                  <c:v>-170</c:v>
                </c:pt>
              </c:numCache>
            </c:numRef>
          </c:val>
          <c:smooth val="0"/>
        </c:ser>
        <c:ser>
          <c:idx val="1"/>
          <c:order val="1"/>
          <c:tx>
            <c:strRef>
              <c:f>Sheet1!$C$1</c:f>
              <c:strCache>
                <c:ptCount val="1"/>
                <c:pt idx="0">
                  <c:v>Bug Work</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Sheet1!$C$2:$C$28</c:f>
              <c:numCache>
                <c:formatCode>General</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10</c:v>
                </c:pt>
                <c:pt idx="17">
                  <c:v>50</c:v>
                </c:pt>
                <c:pt idx="18">
                  <c:v>150</c:v>
                </c:pt>
                <c:pt idx="19">
                  <c:v>200</c:v>
                </c:pt>
                <c:pt idx="20">
                  <c:v>300</c:v>
                </c:pt>
                <c:pt idx="21">
                  <c:v>340</c:v>
                </c:pt>
                <c:pt idx="22">
                  <c:v>320</c:v>
                </c:pt>
                <c:pt idx="23">
                  <c:v>310</c:v>
                </c:pt>
                <c:pt idx="24">
                  <c:v>290</c:v>
                </c:pt>
                <c:pt idx="25">
                  <c:v>270</c:v>
                </c:pt>
                <c:pt idx="26">
                  <c:v>230</c:v>
                </c:pt>
              </c:numCache>
            </c:numRef>
          </c:val>
          <c:smooth val="0"/>
        </c:ser>
        <c:ser>
          <c:idx val="2"/>
          <c:order val="2"/>
          <c:tx>
            <c:strRef>
              <c:f>Sheet1!$D$1</c:f>
              <c:strCache>
                <c:ptCount val="1"/>
                <c:pt idx="0">
                  <c:v>Work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Sheet1!$D$2:$D$28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290</c:v>
                </c:pt>
                <c:pt idx="17">
                  <c:v>285</c:v>
                </c:pt>
                <c:pt idx="18">
                  <c:v>340</c:v>
                </c:pt>
                <c:pt idx="19">
                  <c:v>345</c:v>
                </c:pt>
                <c:pt idx="20">
                  <c:v>400</c:v>
                </c:pt>
                <c:pt idx="21">
                  <c:v>395</c:v>
                </c:pt>
                <c:pt idx="22">
                  <c:v>330</c:v>
                </c:pt>
                <c:pt idx="23">
                  <c:v>275</c:v>
                </c:pt>
                <c:pt idx="24">
                  <c:v>210</c:v>
                </c:pt>
                <c:pt idx="25">
                  <c:v>145</c:v>
                </c:pt>
                <c:pt idx="26">
                  <c:v>60</c:v>
                </c:pt>
              </c:numCache>
            </c:numRef>
          </c:val>
          <c:smooth val="0"/>
        </c:ser>
        <c:dLbls>
          <c:showLegendKey val="0"/>
          <c:showVal val="0"/>
          <c:showCatName val="0"/>
          <c:showSerName val="0"/>
          <c:showPercent val="0"/>
          <c:showBubbleSize val="0"/>
        </c:dLbls>
        <c:smooth val="0"/>
        <c:axId val="-427876960"/>
        <c:axId val="-427876416"/>
      </c:lineChart>
      <c:catAx>
        <c:axId val="-427876960"/>
        <c:scaling>
          <c:orientation val="minMax"/>
        </c:scaling>
        <c:delete val="0"/>
        <c:axPos val="b"/>
        <c:numFmt formatCode="General" sourceLinked="0"/>
        <c:majorTickMark val="out"/>
        <c:minorTickMark val="none"/>
        <c:tickLblPos val="nextTo"/>
        <c:crossAx val="-427876416"/>
        <c:crosses val="autoZero"/>
        <c:auto val="1"/>
        <c:lblAlgn val="ctr"/>
        <c:lblOffset val="100"/>
        <c:noMultiLvlLbl val="0"/>
      </c:catAx>
      <c:valAx>
        <c:axId val="-427876416"/>
        <c:scaling>
          <c:orientation val="minMax"/>
        </c:scaling>
        <c:delete val="0"/>
        <c:axPos val="l"/>
        <c:majorGridlines/>
        <c:numFmt formatCode="General" sourceLinked="1"/>
        <c:majorTickMark val="out"/>
        <c:minorTickMark val="none"/>
        <c:tickLblPos val="nextTo"/>
        <c:crossAx val="-427876960"/>
        <c:crosses val="autoZero"/>
        <c:crossBetween val="between"/>
      </c:valAx>
    </c:plotArea>
    <c:legend>
      <c:legendPos val="r"/>
      <c:layout/>
      <c:overlay val="0"/>
    </c:legend>
    <c:plotVisOnly val="1"/>
    <c:dispBlanksAs val="gap"/>
    <c:showDLblsOverMax val="0"/>
  </c:chart>
  <c:spPr>
    <a:solidFill>
      <a:srgbClr val="C1EBF7"/>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solidFill>
                <a:schemeClr val="accent2"/>
              </a:solidFill>
            </a:ln>
            <a:effectLst/>
          </c:spPr>
          <c:invertIfNegative val="0"/>
          <c:cat>
            <c:strRef>
              <c:f>Sheet1!$A$2:$A$5</c:f>
              <c:strCache>
                <c:ptCount val="4"/>
                <c:pt idx="0">
                  <c:v>Compile</c:v>
                </c:pt>
                <c:pt idx="1">
                  <c:v>Build</c:v>
                </c:pt>
                <c:pt idx="2">
                  <c:v>Continuous Integration</c:v>
                </c:pt>
                <c:pt idx="3">
                  <c:v>Continuous Deployment</c:v>
                </c:pt>
              </c:strCache>
            </c:strRef>
          </c:cat>
          <c:val>
            <c:numRef>
              <c:f>Sheet1!$B$2:$B$5</c:f>
              <c:numCache>
                <c:formatCode>General</c:formatCode>
                <c:ptCount val="4"/>
                <c:pt idx="0">
                  <c:v>0.9</c:v>
                </c:pt>
                <c:pt idx="1">
                  <c:v>1.9</c:v>
                </c:pt>
                <c:pt idx="2">
                  <c:v>2.9</c:v>
                </c:pt>
                <c:pt idx="3">
                  <c:v>3.9</c:v>
                </c:pt>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Compile</c:v>
                </c:pt>
                <c:pt idx="1">
                  <c:v>Build</c:v>
                </c:pt>
                <c:pt idx="2">
                  <c:v>Continuous Integration</c:v>
                </c:pt>
                <c:pt idx="3">
                  <c:v>Continuous Deployment</c:v>
                </c:pt>
              </c:strCache>
            </c:strRef>
          </c:cat>
          <c:val>
            <c:numRef>
              <c:f>Sheet1!$C$2:$C$5</c:f>
              <c:numCache>
                <c:formatCode>General</c:formatCode>
                <c:ptCount val="4"/>
              </c:numCache>
            </c:numRef>
          </c:val>
        </c:ser>
        <c:dLbls>
          <c:showLegendKey val="0"/>
          <c:showVal val="0"/>
          <c:showCatName val="0"/>
          <c:showSerName val="0"/>
          <c:showPercent val="0"/>
          <c:showBubbleSize val="0"/>
        </c:dLbls>
        <c:gapWidth val="219"/>
        <c:overlap val="-27"/>
        <c:axId val="-427878048"/>
        <c:axId val="-427885664"/>
      </c:barChart>
      <c:lineChart>
        <c:grouping val="standard"/>
        <c:varyColors val="0"/>
        <c:ser>
          <c:idx val="2"/>
          <c:order val="2"/>
          <c:tx>
            <c:strRef>
              <c:f>Sheet1!$D$1</c:f>
              <c:strCache>
                <c:ptCount val="1"/>
                <c:pt idx="0">
                  <c:v>Column3</c:v>
                </c:pt>
              </c:strCache>
            </c:strRef>
          </c:tx>
          <c:spPr>
            <a:ln w="28575" cap="rnd">
              <a:solidFill>
                <a:schemeClr val="accent3"/>
              </a:solidFill>
              <a:round/>
            </a:ln>
            <a:effectLst/>
          </c:spPr>
          <c:marker>
            <c:symbol val="none"/>
          </c:marker>
          <c:cat>
            <c:strRef>
              <c:f>Sheet1!$A$2:$A$5</c:f>
              <c:strCache>
                <c:ptCount val="4"/>
                <c:pt idx="0">
                  <c:v>Compile</c:v>
                </c:pt>
                <c:pt idx="1">
                  <c:v>Build</c:v>
                </c:pt>
                <c:pt idx="2">
                  <c:v>Continuous Integration</c:v>
                </c:pt>
                <c:pt idx="3">
                  <c:v>Continuous Deployment</c:v>
                </c:pt>
              </c:strCache>
            </c:strRef>
          </c:cat>
          <c:val>
            <c:numRef>
              <c:f>Sheet1!$D$2:$D$5</c:f>
              <c:numCache>
                <c:formatCode>General</c:formatCode>
                <c:ptCount val="4"/>
                <c:pt idx="0">
                  <c:v>1</c:v>
                </c:pt>
                <c:pt idx="1">
                  <c:v>2</c:v>
                </c:pt>
                <c:pt idx="2">
                  <c:v>3</c:v>
                </c:pt>
                <c:pt idx="3">
                  <c:v>4</c:v>
                </c:pt>
              </c:numCache>
            </c:numRef>
          </c:val>
          <c:smooth val="0"/>
        </c:ser>
        <c:dLbls>
          <c:showLegendKey val="0"/>
          <c:showVal val="0"/>
          <c:showCatName val="0"/>
          <c:showSerName val="0"/>
          <c:showPercent val="0"/>
          <c:showBubbleSize val="0"/>
        </c:dLbls>
        <c:marker val="1"/>
        <c:smooth val="0"/>
        <c:axId val="-427878048"/>
        <c:axId val="-427885664"/>
      </c:lineChart>
      <c:catAx>
        <c:axId val="-42787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885664"/>
        <c:crosses val="autoZero"/>
        <c:auto val="1"/>
        <c:lblAlgn val="ctr"/>
        <c:lblOffset val="100"/>
        <c:noMultiLvlLbl val="0"/>
      </c:catAx>
      <c:valAx>
        <c:axId val="-427885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87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Step 1 VCS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Source control structure</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Gather dependencies</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Step 2 Build</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Compile</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Step 3 Test</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Deploy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Basic testing</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Test</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8FE011D5-E4B4-44B2-98B4-31E27400BBFC}">
      <dgm:prSet phldrT="[Text]"/>
      <dgm:spPr/>
      <dgm:t>
        <a:bodyPr/>
        <a:lstStyle/>
        <a:p>
          <a:r>
            <a:rPr lang="en-US" dirty="0" smtClean="0"/>
            <a:t>Package</a:t>
          </a:r>
          <a:endParaRPr lang="en-US" dirty="0"/>
        </a:p>
      </dgm:t>
    </dgm:pt>
    <dgm:pt modelId="{7BB03E64-7190-4710-9FF9-571CF7733660}" type="parTrans" cxnId="{BF312A87-00DD-4271-AFD6-4714BD1AA755}">
      <dgm:prSet/>
      <dgm:spPr/>
      <dgm:t>
        <a:bodyPr/>
        <a:lstStyle/>
        <a:p>
          <a:endParaRPr lang="en-US"/>
        </a:p>
      </dgm:t>
    </dgm:pt>
    <dgm:pt modelId="{3ABBE67B-9B6F-4C6E-BFE1-A2261A7E20AD}" type="sibTrans" cxnId="{BF312A87-00DD-4271-AFD6-4714BD1AA75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0C68F2E9-D20E-4DD0-B6CB-F7DB9484C868}" type="presOf" srcId="{BF381BD4-48DC-48BF-8C18-C307CDD4D490}" destId="{BFE859F2-A9E8-4F95-9161-8EC68F2D30C4}"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1"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E21978D-2EA3-49C8-AEBB-916DC1087830}" type="presOf" srcId="{8FE011D5-E4B4-44B2-98B4-31E27400BBFC}"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BF312A87-00DD-4271-AFD6-4714BD1AA755}" srcId="{F6D27D1B-CDCB-481F-B8FA-AB31B2A119DE}" destId="{8FE011D5-E4B4-44B2-98B4-31E27400BBFC}" srcOrd="2" destOrd="0" parTransId="{7BB03E64-7190-4710-9FF9-571CF7733660}" sibTransId="{3ABBE67B-9B6F-4C6E-BFE1-A2261A7E20AD}"/>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B4706B14-7040-45AD-B83F-4A80B3CB527F}" type="presOf" srcId="{8FE011D5-E4B4-44B2-98B4-31E27400BBFC}" destId="{E83793B4-2C5C-4D90-82FA-E5EE4745664D}" srcOrd="0" destOrd="2"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Source control structure</a:t>
          </a:r>
          <a:endParaRPr lang="en-US" sz="2400" kern="1200" dirty="0"/>
        </a:p>
        <a:p>
          <a:pPr marL="228600" lvl="1" indent="-228600" algn="l" defTabSz="1066800">
            <a:lnSpc>
              <a:spcPct val="90000"/>
            </a:lnSpc>
            <a:spcBef>
              <a:spcPct val="0"/>
            </a:spcBef>
            <a:spcAft>
              <a:spcPct val="15000"/>
            </a:spcAft>
            <a:buChar char="••"/>
          </a:pPr>
          <a:r>
            <a:rPr lang="en-US" sz="2400" kern="1200" dirty="0" smtClean="0"/>
            <a:t>Gather dependencies</a:t>
          </a:r>
          <a:endParaRPr lang="en-US" sz="2400" kern="1200" dirty="0"/>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1 VCS</a:t>
          </a:r>
          <a:endParaRPr lang="en-US" sz="3100" kern="1200" dirty="0"/>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Compile</a:t>
          </a:r>
          <a:endParaRPr lang="en-US" sz="2400" kern="1200" dirty="0"/>
        </a:p>
        <a:p>
          <a:pPr marL="228600" lvl="1" indent="-228600" algn="l" defTabSz="1066800">
            <a:lnSpc>
              <a:spcPct val="90000"/>
            </a:lnSpc>
            <a:spcBef>
              <a:spcPct val="0"/>
            </a:spcBef>
            <a:spcAft>
              <a:spcPct val="15000"/>
            </a:spcAft>
            <a:buChar char="••"/>
          </a:pPr>
          <a:r>
            <a:rPr lang="en-US" sz="2400" kern="1200" dirty="0" smtClean="0"/>
            <a:t>Basic testing</a:t>
          </a:r>
          <a:endParaRPr lang="en-US" sz="2400" kern="1200" dirty="0"/>
        </a:p>
        <a:p>
          <a:pPr marL="228600" lvl="1" indent="-228600" algn="l" defTabSz="1066800">
            <a:lnSpc>
              <a:spcPct val="90000"/>
            </a:lnSpc>
            <a:spcBef>
              <a:spcPct val="0"/>
            </a:spcBef>
            <a:spcAft>
              <a:spcPct val="15000"/>
            </a:spcAft>
            <a:buChar char="••"/>
          </a:pPr>
          <a:r>
            <a:rPr lang="en-US" sz="2400" kern="1200" dirty="0" smtClean="0"/>
            <a:t>Package</a:t>
          </a:r>
          <a:endParaRPr lang="en-US" sz="2400" kern="1200" dirty="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2 Build</a:t>
          </a:r>
          <a:endParaRPr lang="en-US" sz="3100" kern="1200" dirty="0"/>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Deploy</a:t>
          </a:r>
          <a:endParaRPr lang="en-US" sz="2400" kern="1200" dirty="0"/>
        </a:p>
        <a:p>
          <a:pPr marL="228600" lvl="1" indent="-228600" algn="l" defTabSz="1066800">
            <a:lnSpc>
              <a:spcPct val="90000"/>
            </a:lnSpc>
            <a:spcBef>
              <a:spcPct val="0"/>
            </a:spcBef>
            <a:spcAft>
              <a:spcPct val="15000"/>
            </a:spcAft>
            <a:buChar char="••"/>
          </a:pPr>
          <a:r>
            <a:rPr lang="en-US" sz="2400" kern="1200" dirty="0" smtClean="0"/>
            <a:t>Test</a:t>
          </a:r>
          <a:endParaRPr lang="en-US" sz="2400" kern="1200" dirty="0"/>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3 Test</a:t>
          </a:r>
          <a:endParaRPr lang="en-US" sz="3100" kern="1200" dirty="0"/>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0.47218</cdr:x>
      <cdr:y>0.02617</cdr:y>
    </cdr:from>
    <cdr:to>
      <cdr:x>0.48074</cdr:x>
      <cdr:y>0.73645</cdr:y>
    </cdr:to>
    <cdr:sp macro="" textlink="">
      <cdr:nvSpPr>
        <cdr:cNvPr id="3" name="Straight Connector 2"/>
        <cdr:cNvSpPr/>
      </cdr:nvSpPr>
      <cdr:spPr>
        <a:xfrm xmlns:a="http://schemas.openxmlformats.org/drawingml/2006/main" rot="16200000" flipV="1">
          <a:off x="1371600" y="1914524"/>
          <a:ext cx="3619501" cy="571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0.71041</cdr:x>
      <cdr:y>0.0243</cdr:y>
    </cdr:from>
    <cdr:to>
      <cdr:x>0.71327</cdr:x>
      <cdr:y>0.73458</cdr:y>
    </cdr:to>
    <cdr:sp macro="" textlink="">
      <cdr:nvSpPr>
        <cdr:cNvPr id="4" name="Straight Connector 3"/>
        <cdr:cNvSpPr/>
      </cdr:nvSpPr>
      <cdr:spPr>
        <a:xfrm xmlns:a="http://schemas.openxmlformats.org/drawingml/2006/main" rot="16200000" flipV="1">
          <a:off x="2943224" y="1924049"/>
          <a:ext cx="3619501" cy="190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9/13/2014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9/13/2014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1783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13</a:t>
            </a:fld>
            <a:endParaRPr lang="en-US" dirty="0"/>
          </a:p>
        </p:txBody>
      </p:sp>
    </p:spTree>
    <p:extLst>
      <p:ext uri="{BB962C8B-B14F-4D97-AF65-F5344CB8AC3E}">
        <p14:creationId xmlns:p14="http://schemas.microsoft.com/office/powerpoint/2010/main" val="424954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21</a:t>
            </a:fld>
            <a:endParaRPr lang="en-US" dirty="0"/>
          </a:p>
        </p:txBody>
      </p:sp>
    </p:spTree>
    <p:extLst>
      <p:ext uri="{BB962C8B-B14F-4D97-AF65-F5344CB8AC3E}">
        <p14:creationId xmlns:p14="http://schemas.microsoft.com/office/powerpoint/2010/main" val="408961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22</a:t>
            </a:fld>
            <a:endParaRPr lang="en-US" dirty="0"/>
          </a:p>
        </p:txBody>
      </p:sp>
    </p:spTree>
    <p:extLst>
      <p:ext uri="{BB962C8B-B14F-4D97-AF65-F5344CB8AC3E}">
        <p14:creationId xmlns:p14="http://schemas.microsoft.com/office/powerpoint/2010/main" val="3020144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23</a:t>
            </a:fld>
            <a:endParaRPr lang="en-US" dirty="0"/>
          </a:p>
        </p:txBody>
      </p:sp>
    </p:spTree>
    <p:extLst>
      <p:ext uri="{BB962C8B-B14F-4D97-AF65-F5344CB8AC3E}">
        <p14:creationId xmlns:p14="http://schemas.microsoft.com/office/powerpoint/2010/main" val="24356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156434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19637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39560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smtClean="0"/>
          </a:p>
        </p:txBody>
      </p:sp>
      <p:sp>
        <p:nvSpPr>
          <p:cNvPr id="41988" name="Slide Number Placeholder 3"/>
          <p:cNvSpPr>
            <a:spLocks noGrp="1"/>
          </p:cNvSpPr>
          <p:nvPr>
            <p:ph type="sldNum" sz="quarter" idx="5"/>
          </p:nvPr>
        </p:nvSpPr>
        <p:spPr>
          <a:noFill/>
        </p:spPr>
        <p:txBody>
          <a:bodyPr/>
          <a:lstStyle/>
          <a:p>
            <a:fld id="{809C1E02-1106-42E4-BAE6-9D77F9131D61}" type="slidenum">
              <a:rPr lang="en-US" smtClean="0"/>
              <a:pPr/>
              <a:t>7</a:t>
            </a:fld>
            <a:endParaRPr lang="en-US" dirty="0" smtClean="0"/>
          </a:p>
        </p:txBody>
      </p:sp>
    </p:spTree>
    <p:extLst>
      <p:ext uri="{BB962C8B-B14F-4D97-AF65-F5344CB8AC3E}">
        <p14:creationId xmlns:p14="http://schemas.microsoft.com/office/powerpoint/2010/main" val="1519121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9</a:t>
            </a:fld>
            <a:endParaRPr lang="en-US" dirty="0"/>
          </a:p>
        </p:txBody>
      </p:sp>
    </p:spTree>
    <p:extLst>
      <p:ext uri="{BB962C8B-B14F-4D97-AF65-F5344CB8AC3E}">
        <p14:creationId xmlns:p14="http://schemas.microsoft.com/office/powerpoint/2010/main" val="235345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10</a:t>
            </a:fld>
            <a:endParaRPr lang="en-US" dirty="0"/>
          </a:p>
        </p:txBody>
      </p:sp>
    </p:spTree>
    <p:extLst>
      <p:ext uri="{BB962C8B-B14F-4D97-AF65-F5344CB8AC3E}">
        <p14:creationId xmlns:p14="http://schemas.microsoft.com/office/powerpoint/2010/main" val="62159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11</a:t>
            </a:fld>
            <a:endParaRPr lang="en-US" dirty="0"/>
          </a:p>
        </p:txBody>
      </p:sp>
    </p:spTree>
    <p:extLst>
      <p:ext uri="{BB962C8B-B14F-4D97-AF65-F5344CB8AC3E}">
        <p14:creationId xmlns:p14="http://schemas.microsoft.com/office/powerpoint/2010/main" val="256841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12</a:t>
            </a:fld>
            <a:endParaRPr lang="en-US" dirty="0"/>
          </a:p>
        </p:txBody>
      </p:sp>
    </p:spTree>
    <p:extLst>
      <p:ext uri="{BB962C8B-B14F-4D97-AF65-F5344CB8AC3E}">
        <p14:creationId xmlns:p14="http://schemas.microsoft.com/office/powerpoint/2010/main" val="24814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9/13/2014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9/13/2014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360501"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162"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186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12697" y="-9525"/>
            <a:ext cx="12310713" cy="694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ctrTitle"/>
          </p:nvPr>
        </p:nvSpPr>
        <p:spPr>
          <a:xfrm>
            <a:off x="914162" y="1905001"/>
            <a:ext cx="10360501" cy="1470025"/>
          </a:xfrm>
        </p:spPr>
        <p:txBody>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726750" y="3660775"/>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99" y="-9527"/>
            <a:ext cx="12310713" cy="1552782"/>
          </a:xfrm>
          <a:prstGeom prst="rect">
            <a:avLst/>
          </a:prstGeom>
        </p:spPr>
      </p:pic>
    </p:spTree>
    <p:extLst>
      <p:ext uri="{BB962C8B-B14F-4D97-AF65-F5344CB8AC3E}">
        <p14:creationId xmlns:p14="http://schemas.microsoft.com/office/powerpoint/2010/main" val="37883702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3147" y="838200"/>
            <a:ext cx="11782531" cy="533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9666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35968965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058179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914400"/>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1600201"/>
            <a:ext cx="5385514"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5987" y="914400"/>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1600201"/>
            <a:ext cx="538763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13882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55854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89052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9/13/2014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344" y="8953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914401"/>
            <a:ext cx="6813892" cy="5211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442" y="2057401"/>
            <a:ext cx="4010039" cy="4068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18217028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838200"/>
            <a:ext cx="7313295"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9766657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9/13/2014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9/13/2014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9/13/2014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9/13/2014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9/13/2014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9/13/2014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9/13/2014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6.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9/13/2014</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0812" y="138112"/>
            <a:ext cx="485775" cy="485775"/>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
          <p:cNvSpPr txBox="1">
            <a:spLocks/>
          </p:cNvSpPr>
          <p:nvPr userDrawn="1"/>
        </p:nvSpPr>
        <p:spPr>
          <a:xfrm>
            <a:off x="0" y="6248400"/>
            <a:ext cx="12188825" cy="609600"/>
          </a:xfrm>
          <a:prstGeom prst="rect">
            <a:avLst/>
          </a:prstGeom>
          <a:solidFill>
            <a:schemeClr val="tx2">
              <a:lumMod val="60000"/>
              <a:lumOff val="40000"/>
            </a:schemeClr>
          </a:solidFill>
        </p:spPr>
        <p:txBody>
          <a:bodyPr vert="horz" lIns="91440" tIns="45720" rIns="91440" bIns="45720" rtlCol="0" anchor="ctr">
            <a:normAutofit fontScale="92500" lnSpcReduction="10000"/>
          </a:bodyPr>
          <a:lstStyle>
            <a:lvl1pPr>
              <a:defRPr sz="4000" baseline="0">
                <a:solidFill>
                  <a:schemeClr val="bg1"/>
                </a:solidFill>
              </a:defRPr>
            </a:lvl1pPr>
          </a:lstStyle>
          <a:p>
            <a:pPr algn="ctr">
              <a:spcBef>
                <a:spcPct val="0"/>
              </a:spcBef>
              <a:defRPr/>
            </a:pPr>
            <a:endParaRPr lang="en-US" sz="4000" dirty="0">
              <a:solidFill>
                <a:prstClr val="white"/>
              </a:solidFill>
            </a:endParaRPr>
          </a:p>
        </p:txBody>
      </p:sp>
      <p:sp>
        <p:nvSpPr>
          <p:cNvPr id="10" name="Title Placeholder 1"/>
          <p:cNvSpPr txBox="1">
            <a:spLocks/>
          </p:cNvSpPr>
          <p:nvPr userDrawn="1"/>
        </p:nvSpPr>
        <p:spPr>
          <a:xfrm>
            <a:off x="0" y="0"/>
            <a:ext cx="12188825" cy="762000"/>
          </a:xfrm>
          <a:prstGeom prst="rect">
            <a:avLst/>
          </a:prstGeom>
          <a:solidFill>
            <a:schemeClr val="tx2">
              <a:lumMod val="60000"/>
              <a:lumOff val="40000"/>
            </a:schemeClr>
          </a:solidFill>
        </p:spPr>
        <p:txBody>
          <a:bodyPr vert="horz" lIns="91440" tIns="45720" rIns="91440" bIns="45720" rtlCol="0" anchor="ctr">
            <a:normAutofit/>
          </a:bodyPr>
          <a:lstStyle/>
          <a:p>
            <a:pPr algn="ctr">
              <a:spcBef>
                <a:spcPct val="0"/>
              </a:spcBef>
              <a:defRPr/>
            </a:pPr>
            <a:endParaRPr lang="en-US" sz="4400" dirty="0">
              <a:solidFill>
                <a:prstClr val="black"/>
              </a:solidFill>
            </a:endParaRPr>
          </a:p>
        </p:txBody>
      </p:sp>
      <p:sp>
        <p:nvSpPr>
          <p:cNvPr id="2" name="Title Placeholder 1"/>
          <p:cNvSpPr>
            <a:spLocks noGrp="1"/>
          </p:cNvSpPr>
          <p:nvPr>
            <p:ph type="title"/>
          </p:nvPr>
        </p:nvSpPr>
        <p:spPr>
          <a:xfrm>
            <a:off x="0" y="0"/>
            <a:ext cx="12188825"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3147" y="838200"/>
            <a:ext cx="11782531" cy="5334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bg1"/>
                </a:solidFill>
              </a:defRPr>
            </a:lvl1pPr>
          </a:lstStyle>
          <a:p>
            <a:fld id="{B86413EE-64EC-4397-8F12-877BF1E81331}" type="datetimeFigureOut">
              <a:rPr lang="en-US" smtClean="0">
                <a:solidFill>
                  <a:prstClr val="white"/>
                </a:solidFill>
              </a:rPr>
              <a:pPr/>
              <a:t>9/13/2014</a:t>
            </a:fld>
            <a:endParaRPr lang="en-US" dirty="0">
              <a:solidFill>
                <a:prstClr val="white"/>
              </a:solidFill>
            </a:endParaRPr>
          </a:p>
        </p:txBody>
      </p:sp>
      <p:sp>
        <p:nvSpPr>
          <p:cNvPr id="6" name="Slide Number Placeholder 5"/>
          <p:cNvSpPr>
            <a:spLocks noGrp="1"/>
          </p:cNvSpPr>
          <p:nvPr>
            <p:ph type="sldNum" sz="quarter" idx="4"/>
          </p:nvPr>
        </p:nvSpPr>
        <p:spPr>
          <a:xfrm>
            <a:off x="4875530" y="6356351"/>
            <a:ext cx="28440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4CE8183-B75A-4A09-8A7E-22D5B1CD0168}" type="slidenum">
              <a:rPr lang="en-US" smtClean="0">
                <a:solidFill>
                  <a:prstClr val="black">
                    <a:tint val="75000"/>
                  </a:prstClr>
                </a:solidFill>
              </a:rPr>
              <a:pPr/>
              <a:t>‹#›</a:t>
            </a:fld>
            <a:endParaRPr lang="en-US">
              <a:solidFill>
                <a:prstClr val="black">
                  <a:tint val="75000"/>
                </a:prstClr>
              </a:solidFill>
            </a:endParaRPr>
          </a:p>
        </p:txBody>
      </p:sp>
      <p:sp>
        <p:nvSpPr>
          <p:cNvPr id="16" name="Slide Number Placeholder 6"/>
          <p:cNvSpPr txBox="1">
            <a:spLocks/>
          </p:cNvSpPr>
          <p:nvPr userDrawn="1"/>
        </p:nvSpPr>
        <p:spPr>
          <a:xfrm>
            <a:off x="4622631" y="6340476"/>
            <a:ext cx="2844059" cy="365125"/>
          </a:xfrm>
          <a:prstGeom prst="rect">
            <a:avLst/>
          </a:prstGeom>
        </p:spPr>
        <p:txBody>
          <a:bodyPr/>
          <a:lstStyle>
            <a:lvl1pPr algn="ctr">
              <a:defRPr>
                <a:solidFill>
                  <a:schemeClr val="tx1"/>
                </a:solidFill>
              </a:defRPr>
            </a:lvl1pPr>
          </a:lstStyle>
          <a:p>
            <a:pPr>
              <a:defRPr/>
            </a:pPr>
            <a:fld id="{B4CE8183-B75A-4A09-8A7E-22D5B1CD0168}" type="slidenum">
              <a:rPr lang="en-US" sz="1800" smtClean="0">
                <a:solidFill>
                  <a:prstClr val="white"/>
                </a:solidFill>
              </a:rPr>
              <a:pPr>
                <a:defRPr/>
              </a:pPr>
              <a:t>‹#›</a:t>
            </a:fld>
            <a:endParaRPr lang="en-US" sz="1800" dirty="0">
              <a:solidFill>
                <a:prstClr val="white"/>
              </a:solidFill>
            </a:endParaRPr>
          </a:p>
        </p:txBody>
      </p:sp>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969942" y="6304331"/>
            <a:ext cx="1117309" cy="497739"/>
          </a:xfrm>
          <a:prstGeom prst="rect">
            <a:avLst/>
          </a:prstGeom>
        </p:spPr>
      </p:pic>
    </p:spTree>
    <p:extLst>
      <p:ext uri="{BB962C8B-B14F-4D97-AF65-F5344CB8AC3E}">
        <p14:creationId xmlns:p14="http://schemas.microsoft.com/office/powerpoint/2010/main" val="37095052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ransition/>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mailto:Jeffrey@clear-measure.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bit.ly/1p13f3n"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jpeg"/><Relationship Id="rId3" Type="http://schemas.openxmlformats.org/officeDocument/2006/relationships/image" Target="../media/image12.png"/><Relationship Id="rId21" Type="http://schemas.openxmlformats.org/officeDocument/2006/relationships/image" Target="../media/image27.jpeg"/><Relationship Id="rId7" Type="http://schemas.openxmlformats.org/officeDocument/2006/relationships/image" Target="../media/image13.png"/><Relationship Id="rId12" Type="http://schemas.openxmlformats.org/officeDocument/2006/relationships/image" Target="../media/image18.jpeg"/><Relationship Id="rId17" Type="http://schemas.openxmlformats.org/officeDocument/2006/relationships/image" Target="../media/image23.jpeg"/><Relationship Id="rId25" Type="http://schemas.openxmlformats.org/officeDocument/2006/relationships/image" Target="../media/image31.jpeg"/><Relationship Id="rId2" Type="http://schemas.openxmlformats.org/officeDocument/2006/relationships/notesSlide" Target="../notesSlides/notesSlide4.xml"/><Relationship Id="rId16" Type="http://schemas.openxmlformats.org/officeDocument/2006/relationships/image" Target="../media/image22.jpeg"/><Relationship Id="rId20"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8.jpeg"/><Relationship Id="rId15" Type="http://schemas.openxmlformats.org/officeDocument/2006/relationships/image" Target="../media/image21.jpeg"/><Relationship Id="rId23" Type="http://schemas.openxmlformats.org/officeDocument/2006/relationships/image" Target="../media/image29.jpe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jpeg"/><Relationship Id="rId22"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212" y="2130426"/>
            <a:ext cx="7772400" cy="1470025"/>
          </a:xfrm>
        </p:spPr>
        <p:txBody>
          <a:bodyPr>
            <a:noAutofit/>
          </a:bodyPr>
          <a:lstStyle/>
          <a:p>
            <a:r>
              <a:rPr lang="en-US" sz="4800" b="1" dirty="0"/>
              <a:t>Iteration 0: What you must do first to set up an MVC 5 project for success</a:t>
            </a:r>
          </a:p>
        </p:txBody>
      </p:sp>
      <p:sp>
        <p:nvSpPr>
          <p:cNvPr id="3" name="Subtitle 2"/>
          <p:cNvSpPr>
            <a:spLocks noGrp="1"/>
          </p:cNvSpPr>
          <p:nvPr>
            <p:ph type="subTitle" idx="1"/>
          </p:nvPr>
        </p:nvSpPr>
        <p:spPr>
          <a:xfrm>
            <a:off x="2817812" y="4953000"/>
            <a:ext cx="6400800" cy="1295400"/>
          </a:xfrm>
        </p:spPr>
        <p:txBody>
          <a:bodyPr/>
          <a:lstStyle/>
          <a:p>
            <a:r>
              <a:rPr lang="en-US" dirty="0" smtClean="0"/>
              <a:t>Jeffrey Palermo</a:t>
            </a:r>
            <a:endParaRPr lang="en-US" dirty="0" smtClean="0"/>
          </a:p>
          <a:p>
            <a:r>
              <a:rPr lang="en-US" dirty="0" smtClean="0"/>
              <a:t>Clear Measure, Inc.</a:t>
            </a:r>
            <a:endParaRPr lang="en-US" dirty="0"/>
          </a:p>
        </p:txBody>
      </p:sp>
    </p:spTree>
    <p:extLst>
      <p:ext uri="{BB962C8B-B14F-4D97-AF65-F5344CB8AC3E}">
        <p14:creationId xmlns:p14="http://schemas.microsoft.com/office/powerpoint/2010/main" val="372299498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What is SCM?</a:t>
            </a:r>
            <a:endParaRPr lang="en-US" dirty="0">
              <a:solidFill>
                <a:schemeClr val="accent1">
                  <a:satMod val="150000"/>
                </a:schemeClr>
              </a:solidFill>
            </a:endParaRPr>
          </a:p>
        </p:txBody>
      </p:sp>
      <p:sp>
        <p:nvSpPr>
          <p:cNvPr id="11267" name="Content Placeholder 2"/>
          <p:cNvSpPr>
            <a:spLocks noGrp="1"/>
          </p:cNvSpPr>
          <p:nvPr>
            <p:ph idx="1"/>
          </p:nvPr>
        </p:nvSpPr>
        <p:spPr>
          <a:xfrm>
            <a:off x="1522413" y="1371600"/>
            <a:ext cx="9134391" cy="4114801"/>
          </a:xfrm>
        </p:spPr>
        <p:txBody>
          <a:bodyPr/>
          <a:lstStyle/>
          <a:p>
            <a:r>
              <a:rPr lang="en-US" dirty="0" smtClean="0"/>
              <a:t>What is Software Configuration Management</a:t>
            </a:r>
          </a:p>
          <a:p>
            <a:pPr lvl="1"/>
            <a:r>
              <a:rPr lang="en-US" b="1" dirty="0" smtClean="0"/>
              <a:t>Source code management</a:t>
            </a:r>
          </a:p>
          <a:p>
            <a:pPr lvl="1"/>
            <a:r>
              <a:rPr lang="en-US" b="1" dirty="0" smtClean="0"/>
              <a:t>Build engineering</a:t>
            </a:r>
          </a:p>
          <a:p>
            <a:pPr lvl="1"/>
            <a:r>
              <a:rPr lang="en-US" b="1" dirty="0" smtClean="0"/>
              <a:t>Environment configuration</a:t>
            </a:r>
          </a:p>
          <a:p>
            <a:pPr lvl="1"/>
            <a:r>
              <a:rPr lang="en-US" dirty="0" smtClean="0"/>
              <a:t>Change control</a:t>
            </a:r>
          </a:p>
          <a:p>
            <a:pPr lvl="1"/>
            <a:r>
              <a:rPr lang="en-US" dirty="0" smtClean="0"/>
              <a:t>Release engineering</a:t>
            </a:r>
          </a:p>
          <a:p>
            <a:pPr lvl="1"/>
            <a:r>
              <a:rPr lang="en-US" dirty="0" smtClean="0"/>
              <a:t>Deployment</a:t>
            </a:r>
          </a:p>
        </p:txBody>
      </p:sp>
      <p:pic>
        <p:nvPicPr>
          <p:cNvPr id="11269" name="Picture 5" descr="http://www.informit.com/ShowCover.aspx?isbn=0321685865"/>
          <p:cNvPicPr>
            <a:picLocks noChangeAspect="1" noChangeArrowheads="1"/>
          </p:cNvPicPr>
          <p:nvPr/>
        </p:nvPicPr>
        <p:blipFill>
          <a:blip r:embed="rId3" cstate="print"/>
          <a:srcRect/>
          <a:stretch>
            <a:fillRect/>
          </a:stretch>
        </p:blipFill>
        <p:spPr bwMode="auto">
          <a:xfrm>
            <a:off x="7237412" y="2024482"/>
            <a:ext cx="3314700" cy="4322370"/>
          </a:xfrm>
          <a:prstGeom prst="rect">
            <a:avLst/>
          </a:prstGeom>
          <a:noFill/>
        </p:spPr>
      </p:pic>
    </p:spTree>
    <p:extLst>
      <p:ext uri="{BB962C8B-B14F-4D97-AF65-F5344CB8AC3E}">
        <p14:creationId xmlns:p14="http://schemas.microsoft.com/office/powerpoint/2010/main" val="2259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solidFill>
                  <a:schemeClr val="accent1">
                    <a:satMod val="150000"/>
                  </a:schemeClr>
                </a:solidFill>
              </a:rPr>
              <a:t>What is continuous integration?</a:t>
            </a:r>
            <a:endParaRPr lang="en-US" dirty="0">
              <a:solidFill>
                <a:schemeClr val="accent1">
                  <a:satMod val="150000"/>
                </a:schemeClr>
              </a:solidFill>
            </a:endParaRPr>
          </a:p>
        </p:txBody>
      </p:sp>
      <p:sp>
        <p:nvSpPr>
          <p:cNvPr id="12291" name="Content Placeholder 2"/>
          <p:cNvSpPr>
            <a:spLocks noGrp="1"/>
          </p:cNvSpPr>
          <p:nvPr>
            <p:ph idx="1"/>
          </p:nvPr>
        </p:nvSpPr>
        <p:spPr/>
        <p:txBody>
          <a:bodyPr/>
          <a:lstStyle/>
          <a:p>
            <a:r>
              <a:rPr lang="en-US" dirty="0" smtClean="0"/>
              <a:t>It is the process of integrating small changes into the larger software system “</a:t>
            </a:r>
            <a:r>
              <a:rPr lang="en-US" b="1" dirty="0" smtClean="0"/>
              <a:t>early &amp; often</a:t>
            </a:r>
            <a:r>
              <a:rPr lang="en-US" dirty="0" smtClean="0"/>
              <a:t>”</a:t>
            </a:r>
          </a:p>
          <a:p>
            <a:r>
              <a:rPr lang="en-US" dirty="0" smtClean="0"/>
              <a:t>Creates </a:t>
            </a:r>
            <a:r>
              <a:rPr lang="en-US" b="1" dirty="0" smtClean="0"/>
              <a:t>frequent feedback </a:t>
            </a:r>
            <a:r>
              <a:rPr lang="en-US" dirty="0" smtClean="0"/>
              <a:t>in order to reduce the risks involved with </a:t>
            </a:r>
            <a:r>
              <a:rPr lang="en-US" b="1" dirty="0" smtClean="0"/>
              <a:t>changing</a:t>
            </a:r>
            <a:r>
              <a:rPr lang="en-US" dirty="0" smtClean="0"/>
              <a:t> your </a:t>
            </a:r>
            <a:r>
              <a:rPr lang="en-US" b="1" dirty="0" smtClean="0"/>
              <a:t>software </a:t>
            </a:r>
            <a:r>
              <a:rPr lang="en-US" dirty="0" smtClean="0"/>
              <a:t>system. </a:t>
            </a:r>
          </a:p>
          <a:p>
            <a:r>
              <a:rPr lang="en-US" b="1" dirty="0" smtClean="0"/>
              <a:t>Reduces Risk</a:t>
            </a:r>
            <a:r>
              <a:rPr lang="en-US" dirty="0" smtClean="0"/>
              <a:t> by turning a </a:t>
            </a:r>
            <a:r>
              <a:rPr lang="en-US" b="1" dirty="0" smtClean="0"/>
              <a:t>large </a:t>
            </a:r>
            <a:br>
              <a:rPr lang="en-US" b="1" dirty="0" smtClean="0"/>
            </a:br>
            <a:r>
              <a:rPr lang="en-US" b="1" dirty="0" smtClean="0"/>
              <a:t>task</a:t>
            </a:r>
            <a:r>
              <a:rPr lang="en-US" dirty="0" smtClean="0"/>
              <a:t> into </a:t>
            </a:r>
            <a:r>
              <a:rPr lang="en-US" b="1" dirty="0" smtClean="0"/>
              <a:t>small</a:t>
            </a:r>
            <a:r>
              <a:rPr lang="en-US" dirty="0" smtClean="0"/>
              <a:t> bit sized </a:t>
            </a:r>
            <a:r>
              <a:rPr lang="en-US" b="1" dirty="0" smtClean="0"/>
              <a:t>chunks</a:t>
            </a:r>
            <a:r>
              <a:rPr lang="en-US" dirty="0" smtClean="0"/>
              <a:t>.</a:t>
            </a:r>
          </a:p>
        </p:txBody>
      </p:sp>
      <p:pic>
        <p:nvPicPr>
          <p:cNvPr id="12293" name="Picture 5" descr="http://3.bp.blogspot.com/_z6qpykplUvI/R-wt2nUe5fI/AAAAAAAAAMI/rXU-jBkYXMY/s320/51jraHs3ggL._AA240_.jpg"/>
          <p:cNvPicPr>
            <a:picLocks noChangeAspect="1" noChangeArrowheads="1"/>
          </p:cNvPicPr>
          <p:nvPr/>
        </p:nvPicPr>
        <p:blipFill>
          <a:blip r:embed="rId3" cstate="print"/>
          <a:srcRect/>
          <a:stretch>
            <a:fillRect/>
          </a:stretch>
        </p:blipFill>
        <p:spPr bwMode="auto">
          <a:xfrm>
            <a:off x="8380412" y="4038601"/>
            <a:ext cx="2286000" cy="2286001"/>
          </a:xfrm>
          <a:prstGeom prst="rect">
            <a:avLst/>
          </a:prstGeom>
          <a:noFill/>
        </p:spPr>
      </p:pic>
    </p:spTree>
    <p:extLst>
      <p:ext uri="{BB962C8B-B14F-4D97-AF65-F5344CB8AC3E}">
        <p14:creationId xmlns:p14="http://schemas.microsoft.com/office/powerpoint/2010/main" val="32829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The Problem/Solution</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a:spcBef>
                <a:spcPts val="0"/>
              </a:spcBef>
              <a:buFont typeface="Wingdings 2"/>
              <a:buChar char=""/>
              <a:defRPr/>
            </a:pPr>
            <a:r>
              <a:rPr lang="en-US" dirty="0" smtClean="0"/>
              <a:t>“In my early days in the software industry, one of the most awkward and tense moments of a software project was integration.  Modules that worked individually were put together and the whole usually failed in ways that were infuriatingly difficult to find.  Yet in the last few years, integration has largely vanished as a source of pain for projects, diminishing to a nonevent.” </a:t>
            </a:r>
            <a:r>
              <a:rPr lang="en-US" sz="2200" dirty="0"/>
              <a:t>– </a:t>
            </a:r>
            <a:r>
              <a:rPr lang="en-US" sz="2200" i="1" dirty="0"/>
              <a:t>Martin Fowler, Foreword to </a:t>
            </a:r>
            <a:r>
              <a:rPr lang="en-US" sz="2200" b="1" u="sng" dirty="0"/>
              <a:t>Continuous Integration</a:t>
            </a:r>
            <a:endParaRPr lang="en-US" b="1" u="sng" dirty="0"/>
          </a:p>
        </p:txBody>
      </p:sp>
    </p:spTree>
    <p:extLst>
      <p:ext uri="{BB962C8B-B14F-4D97-AF65-F5344CB8AC3E}">
        <p14:creationId xmlns:p14="http://schemas.microsoft.com/office/powerpoint/2010/main" val="355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p:cNvSpPr/>
          <p:nvPr/>
        </p:nvSpPr>
        <p:spPr>
          <a:xfrm flipV="1">
            <a:off x="3046412" y="3657600"/>
            <a:ext cx="5029200" cy="1828800"/>
          </a:xfrm>
          <a:prstGeom prst="arc">
            <a:avLst>
              <a:gd name="adj1" fmla="val 11378856"/>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 name="Title 1"/>
          <p:cNvSpPr>
            <a:spLocks noGrp="1"/>
          </p:cNvSpPr>
          <p:nvPr>
            <p:ph type="title"/>
          </p:nvPr>
        </p:nvSpPr>
        <p:spPr>
          <a:xfrm>
            <a:off x="1522413" y="381000"/>
            <a:ext cx="9144001" cy="597932"/>
          </a:xfrm>
        </p:spPr>
        <p:txBody>
          <a:bodyPr/>
          <a:lstStyle/>
          <a:p>
            <a:pPr>
              <a:defRPr/>
            </a:pPr>
            <a:r>
              <a:rPr lang="en-US" dirty="0" smtClean="0">
                <a:solidFill>
                  <a:schemeClr val="accent1">
                    <a:satMod val="150000"/>
                  </a:schemeClr>
                </a:solidFill>
              </a:rPr>
              <a:t>Iteration Zero Goal (no features)</a:t>
            </a:r>
            <a:endParaRPr lang="en-US" dirty="0">
              <a:solidFill>
                <a:schemeClr val="accent1">
                  <a:satMod val="150000"/>
                </a:schemeClr>
              </a:solidFill>
            </a:endParaRPr>
          </a:p>
        </p:txBody>
      </p:sp>
      <p:pic>
        <p:nvPicPr>
          <p:cNvPr id="1638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84412" y="2819400"/>
            <a:ext cx="774700" cy="966788"/>
          </a:xfrm>
          <a:prstGeom prst="rect">
            <a:avLst/>
          </a:prstGeom>
          <a:noFill/>
          <a:ln w="9525">
            <a:noFill/>
            <a:miter lim="800000"/>
            <a:headEnd/>
            <a:tailEnd/>
          </a:ln>
        </p:spPr>
      </p:pic>
      <p:pic>
        <p:nvPicPr>
          <p:cNvPr id="16389" name="Picture 3" descr="C:\Users\User\AppData\Local\Microsoft\Windows\Temporary Internet Files\Content.IE5\PQS8LSZT\MCj04414230000[1].png"/>
          <p:cNvPicPr>
            <a:picLocks noChangeAspect="1" noChangeArrowheads="1"/>
          </p:cNvPicPr>
          <p:nvPr/>
        </p:nvPicPr>
        <p:blipFill>
          <a:blip r:embed="rId4" cstate="print"/>
          <a:srcRect/>
          <a:stretch>
            <a:fillRect/>
          </a:stretch>
        </p:blipFill>
        <p:spPr bwMode="auto">
          <a:xfrm>
            <a:off x="7389812" y="2743200"/>
            <a:ext cx="1295400" cy="1295400"/>
          </a:xfrm>
          <a:prstGeom prst="rect">
            <a:avLst/>
          </a:prstGeom>
          <a:noFill/>
          <a:ln w="9525">
            <a:noFill/>
            <a:miter lim="800000"/>
            <a:headEnd/>
            <a:tailEnd/>
          </a:ln>
        </p:spPr>
      </p:pic>
      <p:pic>
        <p:nvPicPr>
          <p:cNvPr id="16390" name="Picture 4" descr="C:\Users\User\AppData\Local\Microsoft\Windows\Temporary Internet Files\Content.IE5\M9BW6YTE\MCj04403800000[1].png"/>
          <p:cNvPicPr>
            <a:picLocks noChangeAspect="1" noChangeArrowheads="1"/>
          </p:cNvPicPr>
          <p:nvPr/>
        </p:nvPicPr>
        <p:blipFill>
          <a:blip r:embed="rId5" cstate="print"/>
          <a:srcRect/>
          <a:stretch>
            <a:fillRect/>
          </a:stretch>
        </p:blipFill>
        <p:spPr bwMode="auto">
          <a:xfrm>
            <a:off x="5408612" y="2743200"/>
            <a:ext cx="1398588" cy="1398588"/>
          </a:xfrm>
          <a:prstGeom prst="rect">
            <a:avLst/>
          </a:prstGeom>
          <a:noFill/>
          <a:ln w="9525">
            <a:noFill/>
            <a:miter lim="800000"/>
            <a:headEnd/>
            <a:tailEnd/>
          </a:ln>
        </p:spPr>
      </p:pic>
      <p:sp>
        <p:nvSpPr>
          <p:cNvPr id="16391" name="TextBox 8"/>
          <p:cNvSpPr txBox="1">
            <a:spLocks noChangeArrowheads="1"/>
          </p:cNvSpPr>
          <p:nvPr/>
        </p:nvSpPr>
        <p:spPr bwMode="auto">
          <a:xfrm>
            <a:off x="2132012" y="25146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sp>
        <p:nvSpPr>
          <p:cNvPr id="16392" name="TextBox 9"/>
          <p:cNvSpPr txBox="1">
            <a:spLocks noChangeArrowheads="1"/>
          </p:cNvSpPr>
          <p:nvPr/>
        </p:nvSpPr>
        <p:spPr bwMode="auto">
          <a:xfrm>
            <a:off x="4852052" y="2449513"/>
            <a:ext cx="2690160" cy="369332"/>
          </a:xfrm>
          <a:prstGeom prst="rect">
            <a:avLst/>
          </a:prstGeom>
          <a:noFill/>
          <a:ln w="9525">
            <a:noFill/>
            <a:miter lim="800000"/>
            <a:headEnd/>
            <a:tailEnd/>
          </a:ln>
        </p:spPr>
        <p:txBody>
          <a:bodyPr wrap="none">
            <a:spAutoFit/>
          </a:bodyPr>
          <a:lstStyle/>
          <a:p>
            <a:r>
              <a:rPr lang="en-US" dirty="0">
                <a:latin typeface="Corbel" pitchFamily="34" charset="0"/>
              </a:rPr>
              <a:t>Source code management</a:t>
            </a:r>
          </a:p>
        </p:txBody>
      </p:sp>
      <p:sp>
        <p:nvSpPr>
          <p:cNvPr id="16393" name="TextBox 10"/>
          <p:cNvSpPr txBox="1">
            <a:spLocks noChangeArrowheads="1"/>
          </p:cNvSpPr>
          <p:nvPr/>
        </p:nvSpPr>
        <p:spPr bwMode="auto">
          <a:xfrm>
            <a:off x="6713559" y="3962401"/>
            <a:ext cx="2754280" cy="646331"/>
          </a:xfrm>
          <a:prstGeom prst="rect">
            <a:avLst/>
          </a:prstGeom>
          <a:noFill/>
          <a:ln w="9525">
            <a:noFill/>
            <a:miter lim="800000"/>
            <a:headEnd/>
            <a:tailEnd/>
          </a:ln>
        </p:spPr>
        <p:txBody>
          <a:bodyPr wrap="none">
            <a:spAutoFit/>
          </a:bodyPr>
          <a:lstStyle/>
          <a:p>
            <a:pPr algn="ctr"/>
            <a:r>
              <a:rPr lang="en-US" dirty="0">
                <a:latin typeface="Corbel" pitchFamily="34" charset="0"/>
              </a:rPr>
              <a:t>Build engineering/</a:t>
            </a:r>
            <a:br>
              <a:rPr lang="en-US" dirty="0">
                <a:latin typeface="Corbel" pitchFamily="34" charset="0"/>
              </a:rPr>
            </a:br>
            <a:r>
              <a:rPr lang="en-US" dirty="0">
                <a:latin typeface="Corbel" pitchFamily="34" charset="0"/>
              </a:rPr>
              <a:t>Environment configuration</a:t>
            </a:r>
          </a:p>
        </p:txBody>
      </p:sp>
      <p:pic>
        <p:nvPicPr>
          <p:cNvPr id="16394" name="Picture 5" descr="C:\Users\User\AppData\Local\Microsoft\Windows\Temporary Internet Files\Content.IE5\M9BW6YTE\MCj04348050000[1].png"/>
          <p:cNvPicPr>
            <a:picLocks noChangeAspect="1" noChangeArrowheads="1"/>
          </p:cNvPicPr>
          <p:nvPr/>
        </p:nvPicPr>
        <p:blipFill>
          <a:blip r:embed="rId6" cstate="print"/>
          <a:srcRect/>
          <a:stretch>
            <a:fillRect/>
          </a:stretch>
        </p:blipFill>
        <p:spPr bwMode="auto">
          <a:xfrm>
            <a:off x="5408612" y="4748214"/>
            <a:ext cx="1423988" cy="1423987"/>
          </a:xfrm>
          <a:prstGeom prst="rect">
            <a:avLst/>
          </a:prstGeom>
          <a:noFill/>
          <a:ln w="9525">
            <a:noFill/>
            <a:miter lim="800000"/>
            <a:headEnd/>
            <a:tailEnd/>
          </a:ln>
        </p:spPr>
      </p:pic>
      <p:sp>
        <p:nvSpPr>
          <p:cNvPr id="16395" name="TextBox 12"/>
          <p:cNvSpPr txBox="1">
            <a:spLocks noChangeArrowheads="1"/>
          </p:cNvSpPr>
          <p:nvPr/>
        </p:nvSpPr>
        <p:spPr bwMode="auto">
          <a:xfrm>
            <a:off x="5629276" y="4430713"/>
            <a:ext cx="1106393" cy="369332"/>
          </a:xfrm>
          <a:prstGeom prst="rect">
            <a:avLst/>
          </a:prstGeom>
          <a:noFill/>
          <a:ln w="9525">
            <a:noFill/>
            <a:miter lim="800000"/>
            <a:headEnd/>
            <a:tailEnd/>
          </a:ln>
        </p:spPr>
        <p:txBody>
          <a:bodyPr wrap="none">
            <a:spAutoFit/>
          </a:bodyPr>
          <a:lstStyle/>
          <a:p>
            <a:r>
              <a:rPr lang="en-US" dirty="0">
                <a:latin typeface="Corbel" pitchFamily="34" charset="0"/>
              </a:rPr>
              <a:t>Feedback</a:t>
            </a:r>
          </a:p>
        </p:txBody>
      </p:sp>
      <p:pic>
        <p:nvPicPr>
          <p:cNvPr id="16396"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352675" y="4138614"/>
            <a:ext cx="774700" cy="966787"/>
          </a:xfrm>
          <a:prstGeom prst="rect">
            <a:avLst/>
          </a:prstGeom>
          <a:noFill/>
          <a:ln w="9525">
            <a:noFill/>
            <a:miter lim="800000"/>
            <a:headEnd/>
            <a:tailEnd/>
          </a:ln>
        </p:spPr>
      </p:pic>
      <p:sp>
        <p:nvSpPr>
          <p:cNvPr id="16397" name="TextBox 14"/>
          <p:cNvSpPr txBox="1">
            <a:spLocks noChangeArrowheads="1"/>
          </p:cNvSpPr>
          <p:nvPr/>
        </p:nvSpPr>
        <p:spPr bwMode="auto">
          <a:xfrm>
            <a:off x="2200275" y="3833813"/>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pic>
        <p:nvPicPr>
          <p:cNvPr id="1639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76475" y="1524000"/>
            <a:ext cx="774700" cy="966788"/>
          </a:xfrm>
          <a:prstGeom prst="rect">
            <a:avLst/>
          </a:prstGeom>
          <a:noFill/>
          <a:ln w="9525">
            <a:noFill/>
            <a:miter lim="800000"/>
            <a:headEnd/>
            <a:tailEnd/>
          </a:ln>
        </p:spPr>
      </p:pic>
      <p:sp>
        <p:nvSpPr>
          <p:cNvPr id="16399" name="TextBox 16"/>
          <p:cNvSpPr txBox="1">
            <a:spLocks noChangeArrowheads="1"/>
          </p:cNvSpPr>
          <p:nvPr/>
        </p:nvSpPr>
        <p:spPr bwMode="auto">
          <a:xfrm>
            <a:off x="2124075" y="12192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cxnSp>
        <p:nvCxnSpPr>
          <p:cNvPr id="19" name="Straight Arrow Connector 18"/>
          <p:cNvCxnSpPr/>
          <p:nvPr/>
        </p:nvCxnSpPr>
        <p:spPr>
          <a:xfrm>
            <a:off x="3275012" y="2133600"/>
            <a:ext cx="1981200" cy="9906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51212" y="3429000"/>
            <a:ext cx="19050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27412" y="3810000"/>
            <a:ext cx="1752600" cy="6858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03" name="Picture 6" descr="C:\Users\User\AppData\Local\Microsoft\Windows\Temporary Internet Files\Content.IE5\M9BW6YTE\MCj04397830000[1].png"/>
          <p:cNvPicPr>
            <a:picLocks noChangeAspect="1" noChangeArrowheads="1"/>
          </p:cNvPicPr>
          <p:nvPr/>
        </p:nvPicPr>
        <p:blipFill>
          <a:blip r:embed="rId7" cstate="print"/>
          <a:srcRect/>
          <a:stretch>
            <a:fillRect/>
          </a:stretch>
        </p:blipFill>
        <p:spPr bwMode="auto">
          <a:xfrm>
            <a:off x="9371013" y="2935288"/>
            <a:ext cx="950913" cy="950912"/>
          </a:xfrm>
          <a:prstGeom prst="rect">
            <a:avLst/>
          </a:prstGeom>
          <a:noFill/>
          <a:ln w="9525">
            <a:noFill/>
            <a:miter lim="800000"/>
            <a:headEnd/>
            <a:tailEnd/>
          </a:ln>
        </p:spPr>
      </p:pic>
      <p:sp>
        <p:nvSpPr>
          <p:cNvPr id="16404" name="TextBox 29"/>
          <p:cNvSpPr txBox="1">
            <a:spLocks noChangeArrowheads="1"/>
          </p:cNvSpPr>
          <p:nvPr/>
        </p:nvSpPr>
        <p:spPr bwMode="auto">
          <a:xfrm>
            <a:off x="9395097" y="3886201"/>
            <a:ext cx="1059906" cy="646331"/>
          </a:xfrm>
          <a:prstGeom prst="rect">
            <a:avLst/>
          </a:prstGeom>
          <a:noFill/>
          <a:ln w="9525">
            <a:noFill/>
            <a:miter lim="800000"/>
            <a:headEnd/>
            <a:tailEnd/>
          </a:ln>
        </p:spPr>
        <p:txBody>
          <a:bodyPr wrap="none">
            <a:spAutoFit/>
          </a:bodyPr>
          <a:lstStyle/>
          <a:p>
            <a:pPr algn="ctr"/>
            <a:r>
              <a:rPr lang="en-US" dirty="0">
                <a:latin typeface="Corbel" pitchFamily="34" charset="0"/>
              </a:rPr>
              <a:t>Working</a:t>
            </a:r>
          </a:p>
          <a:p>
            <a:pPr algn="ctr"/>
            <a:r>
              <a:rPr lang="en-US" dirty="0">
                <a:latin typeface="Corbel" pitchFamily="34" charset="0"/>
              </a:rPr>
              <a:t>Software</a:t>
            </a:r>
          </a:p>
        </p:txBody>
      </p:sp>
      <p:cxnSp>
        <p:nvCxnSpPr>
          <p:cNvPr id="31" name="Straight Arrow Connector 30"/>
          <p:cNvCxnSpPr/>
          <p:nvPr/>
        </p:nvCxnSpPr>
        <p:spPr>
          <a:xfrm>
            <a:off x="6704012" y="3429000"/>
            <a:ext cx="6858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61412" y="3429000"/>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1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smtClean="0"/>
              <a:t>What to set up right away</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77389728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 (VCS)</a:t>
            </a:r>
            <a:endParaRPr lang="en-US" dirty="0"/>
          </a:p>
        </p:txBody>
      </p:sp>
      <p:sp>
        <p:nvSpPr>
          <p:cNvPr id="3" name="Text Placeholder 2"/>
          <p:cNvSpPr>
            <a:spLocks noGrp="1"/>
          </p:cNvSpPr>
          <p:nvPr>
            <p:ph type="body" idx="1"/>
          </p:nvPr>
        </p:nvSpPr>
        <p:spPr/>
        <p:txBody>
          <a:bodyPr/>
          <a:lstStyle/>
          <a:p>
            <a:r>
              <a:rPr lang="en-US" dirty="0" smtClean="0"/>
              <a:t>Also called Source Code Control (SCC)</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Version control shapes your world-view</a:t>
            </a:r>
            <a:endParaRPr lang="en-US" dirty="0"/>
          </a:p>
        </p:txBody>
      </p:sp>
      <p:sp>
        <p:nvSpPr>
          <p:cNvPr id="3" name="Text Placeholder 2"/>
          <p:cNvSpPr>
            <a:spLocks noGrp="1"/>
          </p:cNvSpPr>
          <p:nvPr>
            <p:ph type="body" idx="1"/>
          </p:nvPr>
        </p:nvSpPr>
        <p:spPr/>
        <p:txBody>
          <a:bodyPr/>
          <a:lstStyle/>
          <a:p>
            <a:r>
              <a:rPr lang="en-US" sz="3200" dirty="0" smtClean="0"/>
              <a:t>Locking	</a:t>
            </a:r>
            <a:endParaRPr lang="en-US" sz="3200" dirty="0"/>
          </a:p>
        </p:txBody>
      </p:sp>
      <p:sp>
        <p:nvSpPr>
          <p:cNvPr id="4" name="Content Placeholder 3"/>
          <p:cNvSpPr>
            <a:spLocks noGrp="1"/>
          </p:cNvSpPr>
          <p:nvPr>
            <p:ph sz="half" idx="2"/>
          </p:nvPr>
        </p:nvSpPr>
        <p:spPr/>
        <p:txBody>
          <a:bodyPr/>
          <a:lstStyle/>
          <a:p>
            <a:r>
              <a:rPr lang="en-US" dirty="0" smtClean="0"/>
              <a:t>Code is dangerous/risky to change</a:t>
            </a:r>
          </a:p>
          <a:p>
            <a:r>
              <a:rPr lang="en-US" dirty="0" smtClean="0"/>
              <a:t>If someone is looking at a file, we need to keep others out</a:t>
            </a:r>
          </a:p>
          <a:p>
            <a:r>
              <a:rPr lang="en-US" dirty="0" smtClean="0"/>
              <a:t>We need to be careful and intentional to keep the software stable</a:t>
            </a:r>
            <a:endParaRPr lang="en-US" dirty="0"/>
          </a:p>
        </p:txBody>
      </p:sp>
      <p:sp>
        <p:nvSpPr>
          <p:cNvPr id="5" name="Text Placeholder 4"/>
          <p:cNvSpPr>
            <a:spLocks noGrp="1"/>
          </p:cNvSpPr>
          <p:nvPr>
            <p:ph type="body" sz="quarter" idx="3"/>
          </p:nvPr>
        </p:nvSpPr>
        <p:spPr/>
        <p:txBody>
          <a:bodyPr/>
          <a:lstStyle/>
          <a:p>
            <a:r>
              <a:rPr lang="en-US" sz="3200" dirty="0" smtClean="0"/>
              <a:t>Non-Locking</a:t>
            </a:r>
            <a:endParaRPr lang="en-US" sz="3200" dirty="0"/>
          </a:p>
        </p:txBody>
      </p:sp>
      <p:sp>
        <p:nvSpPr>
          <p:cNvPr id="6" name="Content Placeholder 5"/>
          <p:cNvSpPr>
            <a:spLocks noGrp="1"/>
          </p:cNvSpPr>
          <p:nvPr>
            <p:ph sz="quarter" idx="4"/>
          </p:nvPr>
        </p:nvSpPr>
        <p:spPr/>
        <p:txBody>
          <a:bodyPr/>
          <a:lstStyle/>
          <a:p>
            <a:r>
              <a:rPr lang="en-US" dirty="0" smtClean="0"/>
              <a:t>Code is safe/easy to change</a:t>
            </a:r>
          </a:p>
          <a:p>
            <a:r>
              <a:rPr lang="en-US" dirty="0" smtClean="0"/>
              <a:t>It’s ok if multiple people change the same code file at the same time.</a:t>
            </a:r>
          </a:p>
          <a:p>
            <a:r>
              <a:rPr lang="en-US" dirty="0" smtClean="0"/>
              <a:t>Sophisticated process and tools enable guaranteed recovery from any instability</a:t>
            </a:r>
            <a:endParaRPr lang="en-US" dirty="0"/>
          </a:p>
        </p:txBody>
      </p:sp>
    </p:spTree>
    <p:extLst>
      <p:ext uri="{BB962C8B-B14F-4D97-AF65-F5344CB8AC3E}">
        <p14:creationId xmlns:p14="http://schemas.microsoft.com/office/powerpoint/2010/main" val="41845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normAutofit fontScale="90000"/>
          </a:bodyPr>
          <a:lstStyle/>
          <a:p>
            <a:r>
              <a:rPr lang="en-US" dirty="0" err="1" smtClean="0"/>
              <a:t>Git</a:t>
            </a:r>
            <a:r>
              <a:rPr lang="en-US" dirty="0"/>
              <a:t> Flow</a:t>
            </a:r>
            <a:br>
              <a:rPr lang="en-US" dirty="0"/>
            </a:br>
            <a:r>
              <a:rPr lang="en-US" sz="2700" dirty="0"/>
              <a:t>https://www.atlassian.com/git/tutorials/comparing-workflows</a:t>
            </a:r>
            <a:endParaRPr lang="en-US" dirty="0"/>
          </a:p>
        </p:txBody>
      </p:sp>
      <p:pic>
        <p:nvPicPr>
          <p:cNvPr id="18" name="Content Placeholder 17"/>
          <p:cNvPicPr>
            <a:picLocks noGrp="1" noChangeAspect="1"/>
          </p:cNvPicPr>
          <p:nvPr>
            <p:ph idx="1"/>
          </p:nvPr>
        </p:nvPicPr>
        <p:blipFill>
          <a:blip r:embed="rId2"/>
          <a:stretch>
            <a:fillRect/>
          </a:stretch>
        </p:blipFill>
        <p:spPr>
          <a:xfrm>
            <a:off x="2132012" y="1143000"/>
            <a:ext cx="7862189" cy="5562600"/>
          </a:xfrm>
          <a:prstGeom prst="rect">
            <a:avLst/>
          </a:prstGeom>
        </p:spPr>
      </p:pic>
    </p:spTree>
    <p:extLst>
      <p:ext uri="{BB962C8B-B14F-4D97-AF65-F5344CB8AC3E}">
        <p14:creationId xmlns:p14="http://schemas.microsoft.com/office/powerpoint/2010/main" val="4231090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81000"/>
            <a:ext cx="9144001" cy="762000"/>
          </a:xfrm>
        </p:spPr>
        <p:txBody>
          <a:bodyPr>
            <a:normAutofit fontScale="90000"/>
          </a:bodyPr>
          <a:lstStyle/>
          <a:p>
            <a:r>
              <a:rPr lang="en-US" dirty="0" smtClean="0"/>
              <a:t>ASP.NET MVC Solution Structure</a:t>
            </a:r>
            <a:br>
              <a:rPr lang="en-US" dirty="0" smtClean="0"/>
            </a:br>
            <a:r>
              <a:rPr lang="en-US" sz="3100" dirty="0" smtClean="0"/>
              <a:t>Onion Architecture pattern</a:t>
            </a:r>
            <a:endParaRPr lang="en-US" dirty="0"/>
          </a:p>
        </p:txBody>
      </p:sp>
      <p:pic>
        <p:nvPicPr>
          <p:cNvPr id="6" name="Content Placeholder 5"/>
          <p:cNvPicPr>
            <a:picLocks noGrp="1" noChangeAspect="1"/>
          </p:cNvPicPr>
          <p:nvPr>
            <p:ph idx="1"/>
          </p:nvPr>
        </p:nvPicPr>
        <p:blipFill>
          <a:blip r:embed="rId2"/>
          <a:stretch>
            <a:fillRect/>
          </a:stretch>
        </p:blipFill>
        <p:spPr>
          <a:xfrm>
            <a:off x="1505056" y="1295399"/>
            <a:ext cx="9008955" cy="5240787"/>
          </a:xfrm>
          <a:prstGeom prst="rect">
            <a:avLst/>
          </a:prstGeom>
        </p:spPr>
      </p:pic>
    </p:spTree>
    <p:extLst>
      <p:ext uri="{BB962C8B-B14F-4D97-AF65-F5344CB8AC3E}">
        <p14:creationId xmlns:p14="http://schemas.microsoft.com/office/powerpoint/2010/main" val="3799737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VCS &amp; VS Solution </a:t>
            </a:r>
            <a:r>
              <a:rPr lang="en-US" dirty="0"/>
              <a:t>Setup w/ Onion Architecture </a:t>
            </a:r>
            <a:r>
              <a:rPr lang="en-US" dirty="0" smtClean="0"/>
              <a:t>(DEMO)</a:t>
            </a:r>
            <a:endParaRPr lang="en-US" dirty="0"/>
          </a:p>
        </p:txBody>
      </p:sp>
      <p:sp>
        <p:nvSpPr>
          <p:cNvPr id="8" name="Text Placeholder 7"/>
          <p:cNvSpPr>
            <a:spLocks noGrp="1"/>
          </p:cNvSpPr>
          <p:nvPr>
            <p:ph type="body" idx="1"/>
          </p:nvPr>
        </p:nvSpPr>
        <p:spPr/>
        <p:txBody>
          <a:bodyPr/>
          <a:lstStyle/>
          <a:p>
            <a:r>
              <a:rPr lang="en-US" dirty="0" smtClean="0"/>
              <a:t>Temporarily ignoring application layers</a:t>
            </a: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Welcome to Houston </a:t>
            </a:r>
            <a:r>
              <a:rPr lang="en-US" sz="4400" dirty="0" err="1"/>
              <a:t>TechFest</a:t>
            </a:r>
            <a:endParaRPr lang="en-US" sz="4800" dirty="0"/>
          </a:p>
        </p:txBody>
      </p:sp>
      <p:sp>
        <p:nvSpPr>
          <p:cNvPr id="3" name="Content Placeholder 2"/>
          <p:cNvSpPr>
            <a:spLocks noGrp="1"/>
          </p:cNvSpPr>
          <p:nvPr>
            <p:ph idx="4294967295"/>
          </p:nvPr>
        </p:nvSpPr>
        <p:spPr>
          <a:xfrm>
            <a:off x="1827212" y="2611014"/>
            <a:ext cx="8382000" cy="1905000"/>
          </a:xfrm>
          <a:prstGeom prst="rect">
            <a:avLst/>
          </a:prstGeom>
        </p:spPr>
        <p:txBody>
          <a:bodyPr>
            <a:noAutofit/>
          </a:bodyPr>
          <a:lstStyle/>
          <a:p>
            <a:pPr marL="228600" indent="-228600">
              <a:defRPr/>
            </a:pPr>
            <a:r>
              <a:rPr lang="en-US" sz="2400" dirty="0"/>
              <a:t>Please turn off all electronic devices or set them to </a:t>
            </a:r>
            <a:r>
              <a:rPr lang="en-US" sz="2400" dirty="0"/>
              <a:t>vibrate.</a:t>
            </a:r>
          </a:p>
          <a:p>
            <a:pPr marL="228600" indent="-228600">
              <a:defRPr/>
            </a:pPr>
            <a:r>
              <a:rPr lang="en-US" sz="2400" dirty="0"/>
              <a:t>If you must take a phone call, please do so in the lobby so as not to disturb others.</a:t>
            </a:r>
          </a:p>
          <a:p>
            <a:pPr marL="228600" indent="-228600">
              <a:defRPr/>
            </a:pPr>
            <a:r>
              <a:rPr lang="en-US" sz="2400" dirty="0"/>
              <a:t>Thanks to our Diamond Sponsors:</a:t>
            </a:r>
            <a:endParaRPr lang="en-US" sz="2400" dirty="0"/>
          </a:p>
        </p:txBody>
      </p:sp>
      <p:sp>
        <p:nvSpPr>
          <p:cNvPr id="9" name="TextBox 8"/>
          <p:cNvSpPr txBox="1"/>
          <p:nvPr/>
        </p:nvSpPr>
        <p:spPr>
          <a:xfrm>
            <a:off x="1840984" y="1161872"/>
            <a:ext cx="8368229" cy="1200329"/>
          </a:xfrm>
          <a:prstGeom prst="rect">
            <a:avLst/>
          </a:prstGeom>
          <a:noFill/>
        </p:spPr>
        <p:txBody>
          <a:bodyPr wrap="square" rtlCol="0">
            <a:spAutoFit/>
          </a:bodyPr>
          <a:lstStyle/>
          <a:p>
            <a:pPr algn="ctr"/>
            <a:r>
              <a:rPr lang="en-US" sz="3600" b="1" dirty="0">
                <a:solidFill>
                  <a:srgbClr val="FF0000"/>
                </a:solidFill>
              </a:rPr>
              <a:t>Thank you for being a part of the </a:t>
            </a:r>
            <a:br>
              <a:rPr lang="en-US" sz="3600" b="1" dirty="0">
                <a:solidFill>
                  <a:srgbClr val="FF0000"/>
                </a:solidFill>
              </a:rPr>
            </a:br>
            <a:r>
              <a:rPr lang="en-US" sz="3600" b="1" dirty="0">
                <a:solidFill>
                  <a:srgbClr val="FF0000"/>
                </a:solidFill>
              </a:rPr>
              <a:t>8</a:t>
            </a:r>
            <a:r>
              <a:rPr lang="en-US" sz="3600" b="1" baseline="30000" dirty="0">
                <a:solidFill>
                  <a:srgbClr val="FF0000"/>
                </a:solidFill>
              </a:rPr>
              <a:t>th</a:t>
            </a:r>
            <a:r>
              <a:rPr lang="en-US" sz="3600" b="1" dirty="0">
                <a:solidFill>
                  <a:srgbClr val="FF0000"/>
                </a:solidFill>
              </a:rPr>
              <a:t> Annual Houston TechFest!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8" y="4908744"/>
            <a:ext cx="2743200" cy="86003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0508" y="4821151"/>
            <a:ext cx="2743200" cy="10352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908" y="4811458"/>
            <a:ext cx="2743200" cy="1054608"/>
          </a:xfrm>
          <a:prstGeom prst="rect">
            <a:avLst/>
          </a:prstGeom>
        </p:spPr>
      </p:pic>
    </p:spTree>
    <p:extLst>
      <p:ext uri="{BB962C8B-B14F-4D97-AF65-F5344CB8AC3E}">
        <p14:creationId xmlns:p14="http://schemas.microsoft.com/office/powerpoint/2010/main" val="388072449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the software</a:t>
            </a:r>
            <a:endParaRPr lang="en-US" dirty="0"/>
          </a:p>
        </p:txBody>
      </p:sp>
      <p:sp>
        <p:nvSpPr>
          <p:cNvPr id="4" name="Text Placeholder 3"/>
          <p:cNvSpPr>
            <a:spLocks noGrp="1"/>
          </p:cNvSpPr>
          <p:nvPr>
            <p:ph type="body" idx="1"/>
          </p:nvPr>
        </p:nvSpPr>
        <p:spPr/>
        <p:txBody>
          <a:bodyPr/>
          <a:lstStyle/>
          <a:p>
            <a:r>
              <a:rPr lang="en-US" dirty="0" smtClean="0"/>
              <a:t>Anyone heard of continuous integration?</a:t>
            </a:r>
            <a:endParaRPr lang="en-US" dirty="0"/>
          </a:p>
        </p:txBody>
      </p:sp>
    </p:spTree>
    <p:extLst>
      <p:ext uri="{BB962C8B-B14F-4D97-AF65-F5344CB8AC3E}">
        <p14:creationId xmlns:p14="http://schemas.microsoft.com/office/powerpoint/2010/main" val="3869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t>Build engineering</a:t>
            </a:r>
            <a:endParaRPr lang="en-US" dirty="0"/>
          </a:p>
        </p:txBody>
      </p:sp>
      <p:sp>
        <p:nvSpPr>
          <p:cNvPr id="18435" name="Content Placeholder 2"/>
          <p:cNvSpPr>
            <a:spLocks noGrp="1"/>
          </p:cNvSpPr>
          <p:nvPr>
            <p:ph idx="1"/>
          </p:nvPr>
        </p:nvSpPr>
        <p:spPr/>
        <p:txBody>
          <a:bodyPr/>
          <a:lstStyle/>
          <a:p>
            <a:r>
              <a:rPr lang="en-US" b="1" dirty="0" smtClean="0"/>
              <a:t>Private Build</a:t>
            </a:r>
            <a:r>
              <a:rPr lang="en-US" dirty="0" smtClean="0"/>
              <a:t> – used by each developer to </a:t>
            </a:r>
            <a:r>
              <a:rPr lang="en-US" b="1" dirty="0" smtClean="0"/>
              <a:t>build </a:t>
            </a:r>
            <a:r>
              <a:rPr lang="en-US" dirty="0" smtClean="0"/>
              <a:t>and </a:t>
            </a:r>
            <a:r>
              <a:rPr lang="en-US" b="1" dirty="0" smtClean="0"/>
              <a:t>test</a:t>
            </a:r>
            <a:r>
              <a:rPr lang="en-US" dirty="0" smtClean="0"/>
              <a:t> their changes </a:t>
            </a:r>
            <a:r>
              <a:rPr lang="en-US" b="1" dirty="0" smtClean="0"/>
              <a:t>before</a:t>
            </a:r>
            <a:r>
              <a:rPr lang="en-US" dirty="0" smtClean="0"/>
              <a:t> they </a:t>
            </a:r>
            <a:r>
              <a:rPr lang="en-US" b="1" dirty="0" smtClean="0"/>
              <a:t>commit</a:t>
            </a:r>
            <a:r>
              <a:rPr lang="en-US" dirty="0" smtClean="0"/>
              <a:t> code to version control.</a:t>
            </a:r>
            <a:br>
              <a:rPr lang="en-US" dirty="0" smtClean="0"/>
            </a:br>
            <a:endParaRPr lang="en-US" dirty="0" smtClean="0"/>
          </a:p>
          <a:p>
            <a:r>
              <a:rPr lang="en-US" b="1" dirty="0" smtClean="0"/>
              <a:t>Integration Build</a:t>
            </a:r>
            <a:r>
              <a:rPr lang="en-US" dirty="0" smtClean="0"/>
              <a:t> – </a:t>
            </a:r>
            <a:r>
              <a:rPr lang="en-US" b="1" dirty="0" smtClean="0"/>
              <a:t>verifies</a:t>
            </a:r>
            <a:r>
              <a:rPr lang="en-US" dirty="0" smtClean="0"/>
              <a:t> </a:t>
            </a:r>
            <a:r>
              <a:rPr lang="en-US" b="1" dirty="0" smtClean="0"/>
              <a:t>each</a:t>
            </a:r>
            <a:r>
              <a:rPr lang="en-US" dirty="0" smtClean="0"/>
              <a:t> developers </a:t>
            </a:r>
            <a:r>
              <a:rPr lang="en-US" b="1" dirty="0" smtClean="0"/>
              <a:t>change</a:t>
            </a:r>
            <a:r>
              <a:rPr lang="en-US" dirty="0" smtClean="0"/>
              <a:t> against the </a:t>
            </a:r>
            <a:r>
              <a:rPr lang="en-US" b="1" dirty="0" smtClean="0"/>
              <a:t>entire systems</a:t>
            </a:r>
            <a:r>
              <a:rPr lang="en-US" dirty="0" smtClean="0"/>
              <a:t>. This </a:t>
            </a:r>
            <a:r>
              <a:rPr lang="en-US" b="1" dirty="0" smtClean="0"/>
              <a:t>ensures</a:t>
            </a:r>
            <a:r>
              <a:rPr lang="en-US" dirty="0" smtClean="0"/>
              <a:t> that the code in </a:t>
            </a:r>
            <a:r>
              <a:rPr lang="en-US" b="1" dirty="0" smtClean="0"/>
              <a:t>source control</a:t>
            </a:r>
            <a:r>
              <a:rPr lang="en-US" dirty="0" smtClean="0"/>
              <a:t> contains a </a:t>
            </a:r>
            <a:r>
              <a:rPr lang="en-US" b="1" dirty="0" smtClean="0"/>
              <a:t>working system</a:t>
            </a:r>
            <a:r>
              <a:rPr lang="en-US" dirty="0" smtClean="0"/>
              <a:t>.</a:t>
            </a:r>
          </a:p>
        </p:txBody>
      </p:sp>
    </p:spTree>
    <p:extLst>
      <p:ext uri="{BB962C8B-B14F-4D97-AF65-F5344CB8AC3E}">
        <p14:creationId xmlns:p14="http://schemas.microsoft.com/office/powerpoint/2010/main" val="3604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b="1" dirty="0" smtClean="0"/>
              <a:t>All</a:t>
            </a:r>
            <a:r>
              <a:rPr lang="en-US" dirty="0" smtClean="0"/>
              <a:t> configuration for the </a:t>
            </a:r>
            <a:r>
              <a:rPr lang="en-US" b="1" dirty="0" smtClean="0"/>
              <a:t>target environment </a:t>
            </a:r>
            <a:r>
              <a:rPr lang="en-US" dirty="0" smtClean="0"/>
              <a:t>should be done or simulated </a:t>
            </a:r>
            <a:r>
              <a:rPr lang="en-US" b="1" dirty="0" smtClean="0"/>
              <a:t>before</a:t>
            </a:r>
            <a:r>
              <a:rPr lang="en-US" dirty="0" smtClean="0"/>
              <a:t> each automated build.</a:t>
            </a:r>
          </a:p>
          <a:p>
            <a:r>
              <a:rPr lang="en-US" dirty="0" smtClean="0"/>
              <a:t>Examples:</a:t>
            </a:r>
          </a:p>
          <a:p>
            <a:pPr lvl="1"/>
            <a:r>
              <a:rPr lang="en-US" dirty="0" smtClean="0"/>
              <a:t>Database connection strings</a:t>
            </a:r>
          </a:p>
          <a:p>
            <a:pPr lvl="1"/>
            <a:r>
              <a:rPr lang="en-US" dirty="0" smtClean="0"/>
              <a:t>Application config settings</a:t>
            </a:r>
          </a:p>
          <a:p>
            <a:pPr lvl="1"/>
            <a:r>
              <a:rPr lang="en-US" dirty="0" smtClean="0"/>
              <a:t>Environment variables</a:t>
            </a:r>
          </a:p>
          <a:p>
            <a:pPr lvl="1"/>
            <a:r>
              <a:rPr lang="en-US" dirty="0" smtClean="0"/>
              <a:t>Operating System settings</a:t>
            </a:r>
          </a:p>
          <a:p>
            <a:pPr lvl="1"/>
            <a:r>
              <a:rPr lang="en-US" dirty="0" smtClean="0"/>
              <a:t>Web server settings</a:t>
            </a:r>
            <a:endParaRPr lang="en-US" dirty="0"/>
          </a:p>
        </p:txBody>
      </p:sp>
    </p:spTree>
    <p:extLst>
      <p:ext uri="{BB962C8B-B14F-4D97-AF65-F5344CB8AC3E}">
        <p14:creationId xmlns:p14="http://schemas.microsoft.com/office/powerpoint/2010/main" val="37333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09600"/>
          </a:xfrm>
        </p:spPr>
        <p:txBody>
          <a:bodyPr/>
          <a:lstStyle/>
          <a:p>
            <a:r>
              <a:rPr lang="en-US" dirty="0" smtClean="0"/>
              <a:t>Demo agenda</a:t>
            </a:r>
            <a:endParaRPr lang="en-US" dirty="0"/>
          </a:p>
        </p:txBody>
      </p:sp>
      <p:sp>
        <p:nvSpPr>
          <p:cNvPr id="3" name="Content Placeholder 2"/>
          <p:cNvSpPr>
            <a:spLocks noGrp="1"/>
          </p:cNvSpPr>
          <p:nvPr>
            <p:ph idx="1"/>
          </p:nvPr>
        </p:nvSpPr>
        <p:spPr>
          <a:xfrm>
            <a:off x="1979612" y="1219201"/>
            <a:ext cx="8229600" cy="4625975"/>
          </a:xfrm>
        </p:spPr>
        <p:txBody>
          <a:bodyPr/>
          <a:lstStyle/>
          <a:p>
            <a:r>
              <a:rPr lang="en-US" dirty="0" smtClean="0"/>
              <a:t>Private build</a:t>
            </a:r>
          </a:p>
          <a:p>
            <a:r>
              <a:rPr lang="en-US" dirty="0" smtClean="0"/>
              <a:t>Environment configuration(database)</a:t>
            </a:r>
          </a:p>
          <a:p>
            <a:r>
              <a:rPr lang="en-US" dirty="0" smtClean="0"/>
              <a:t>Unit tests</a:t>
            </a:r>
          </a:p>
          <a:p>
            <a:r>
              <a:rPr lang="en-US" dirty="0" smtClean="0"/>
              <a:t>Release packaging</a:t>
            </a:r>
          </a:p>
          <a:p>
            <a:pPr lvl="1"/>
            <a:r>
              <a:rPr lang="en-US" dirty="0" smtClean="0"/>
              <a:t>Version, zip</a:t>
            </a:r>
          </a:p>
          <a:p>
            <a:r>
              <a:rPr lang="en-US" dirty="0" smtClean="0"/>
              <a:t>Hook for Continuous Integration server (</a:t>
            </a:r>
            <a:r>
              <a:rPr lang="en-US" dirty="0" err="1" smtClean="0"/>
              <a:t>JetBrains</a:t>
            </a:r>
            <a:r>
              <a:rPr lang="en-US" dirty="0" smtClean="0"/>
              <a:t> </a:t>
            </a:r>
            <a:r>
              <a:rPr lang="en-US" dirty="0" err="1" smtClean="0"/>
              <a:t>TeamCity</a:t>
            </a:r>
            <a:r>
              <a:rPr lang="en-US" dirty="0" smtClean="0"/>
              <a:t>)</a:t>
            </a:r>
          </a:p>
          <a:p>
            <a:r>
              <a:rPr lang="en-US" dirty="0" smtClean="0"/>
              <a:t>LET’S GO</a:t>
            </a:r>
            <a:endParaRPr lang="en-US" dirty="0" smtClean="0"/>
          </a:p>
          <a:p>
            <a:endParaRPr lang="en-US" dirty="0" smtClean="0"/>
          </a:p>
        </p:txBody>
      </p:sp>
    </p:spTree>
    <p:extLst>
      <p:ext uri="{BB962C8B-B14F-4D97-AF65-F5344CB8AC3E}">
        <p14:creationId xmlns:p14="http://schemas.microsoft.com/office/powerpoint/2010/main" val="11575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Workflow</a:t>
            </a:r>
            <a:endParaRPr lang="en-US" dirty="0"/>
          </a:p>
        </p:txBody>
      </p:sp>
      <p:sp>
        <p:nvSpPr>
          <p:cNvPr id="3" name="Content Placeholder 2"/>
          <p:cNvSpPr>
            <a:spLocks noGrp="1"/>
          </p:cNvSpPr>
          <p:nvPr>
            <p:ph idx="1"/>
          </p:nvPr>
        </p:nvSpPr>
        <p:spPr/>
        <p:txBody>
          <a:bodyPr/>
          <a:lstStyle/>
          <a:p>
            <a:r>
              <a:rPr lang="en-US" dirty="0" smtClean="0"/>
              <a:t>Iteration Zero’s goal is to set team up for productivity</a:t>
            </a:r>
          </a:p>
          <a:p>
            <a:r>
              <a:rPr lang="en-US" dirty="0" smtClean="0"/>
              <a:t>Workshop</a:t>
            </a:r>
          </a:p>
          <a:p>
            <a:pPr lvl="1"/>
            <a:r>
              <a:rPr lang="en-US" dirty="0" smtClean="0"/>
              <a:t>Fix a bug</a:t>
            </a:r>
          </a:p>
          <a:p>
            <a:pPr lvl="1"/>
            <a:r>
              <a:rPr lang="en-US" dirty="0" smtClean="0"/>
              <a:t>Test-drive the fix</a:t>
            </a:r>
          </a:p>
          <a:p>
            <a:pPr lvl="1"/>
            <a:r>
              <a:rPr lang="en-US" dirty="0" smtClean="0"/>
              <a:t>Database enhancement</a:t>
            </a:r>
          </a:p>
          <a:p>
            <a:pPr lvl="1"/>
            <a:r>
              <a:rPr lang="en-US" dirty="0" smtClean="0"/>
              <a:t>UI fix</a:t>
            </a:r>
          </a:p>
          <a:p>
            <a:pPr lvl="1"/>
            <a:r>
              <a:rPr lang="en-US" dirty="0" smtClean="0"/>
              <a:t>Integrate through </a:t>
            </a:r>
            <a:r>
              <a:rPr lang="en-US" dirty="0" err="1" smtClean="0"/>
              <a:t>Git</a:t>
            </a:r>
            <a:r>
              <a:rPr lang="en-US" dirty="0" smtClean="0"/>
              <a:t>-Flow process</a:t>
            </a:r>
          </a:p>
          <a:p>
            <a:pPr lvl="1"/>
            <a:r>
              <a:rPr lang="en-US" dirty="0" smtClean="0"/>
              <a:t>Successful check-in dance</a:t>
            </a:r>
          </a:p>
          <a:p>
            <a:pPr lvl="1"/>
            <a:r>
              <a:rPr lang="en-US" dirty="0" smtClean="0"/>
              <a:t>LET’S GO</a:t>
            </a:r>
          </a:p>
          <a:p>
            <a:endParaRPr lang="en-US" dirty="0"/>
          </a:p>
        </p:txBody>
      </p:sp>
    </p:spTree>
    <p:extLst>
      <p:ext uri="{BB962C8B-B14F-4D97-AF65-F5344CB8AC3E}">
        <p14:creationId xmlns:p14="http://schemas.microsoft.com/office/powerpoint/2010/main" val="3108415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Evolution in Software Configuration Management</a:t>
            </a:r>
            <a:endParaRPr lang="en-US" dirty="0"/>
          </a:p>
        </p:txBody>
      </p:sp>
      <p:graphicFrame>
        <p:nvGraphicFramePr>
          <p:cNvPr id="6" name="Content Placeholder 5" descr="Clustered Column – Line Combination chart" title="Chart"/>
          <p:cNvGraphicFramePr>
            <a:graphicFrameLocks noGrp="1"/>
          </p:cNvGraphicFramePr>
          <p:nvPr>
            <p:ph idx="1"/>
            <p:extLst>
              <p:ext uri="{D42A27DB-BD31-4B8C-83A1-F6EECF244321}">
                <p14:modId xmlns:p14="http://schemas.microsoft.com/office/powerpoint/2010/main" val="1777155193"/>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3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Ask questions!</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a:t>
            </a:r>
            <a:r>
              <a:rPr lang="en-US" dirty="0" err="1" smtClean="0"/>
              <a:t>jeffreypalermo</a:t>
            </a:r>
            <a:endParaRPr lang="en-US" dirty="0" smtClean="0"/>
          </a:p>
          <a:p>
            <a:r>
              <a:rPr lang="en-US" dirty="0" smtClean="0">
                <a:hlinkClick r:id="rId2"/>
              </a:rPr>
              <a:t>Jeffrey@clear-measure.com</a:t>
            </a:r>
            <a:endParaRPr lang="en-US" dirty="0" smtClean="0"/>
          </a:p>
          <a:p>
            <a:r>
              <a:rPr lang="en-US" dirty="0" smtClean="0"/>
              <a:t>512-298-2377</a:t>
            </a:r>
            <a:endParaRPr lang="en-US" dirty="0" smtClean="0"/>
          </a:p>
          <a:p>
            <a:r>
              <a:rPr lang="en-US" dirty="0" smtClean="0"/>
              <a:t>JeffreyPalermo.com</a:t>
            </a:r>
            <a:r>
              <a:rPr lang="en-US" dirty="0"/>
              <a:t> </a:t>
            </a:r>
            <a:endParaRPr lang="en-US" dirty="0" smtClean="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952" r="9952"/>
          <a:stretch>
            <a:fillRect/>
          </a:stretch>
        </p:blip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Leave Feedback During Q&amp;A</a:t>
            </a:r>
            <a:endParaRPr lang="en-US" dirty="0"/>
          </a:p>
        </p:txBody>
      </p:sp>
      <p:sp>
        <p:nvSpPr>
          <p:cNvPr id="3" name="Content Placeholder 2"/>
          <p:cNvSpPr>
            <a:spLocks noGrp="1"/>
          </p:cNvSpPr>
          <p:nvPr>
            <p:ph idx="1"/>
          </p:nvPr>
        </p:nvSpPr>
        <p:spPr>
          <a:xfrm>
            <a:off x="1674812" y="838200"/>
            <a:ext cx="3962400" cy="5334000"/>
          </a:xfrm>
        </p:spPr>
        <p:txBody>
          <a:bodyPr>
            <a:normAutofit lnSpcReduction="10000"/>
          </a:bodyPr>
          <a:lstStyle/>
          <a:p>
            <a:pPr marL="0" indent="0">
              <a:buNone/>
            </a:pPr>
            <a:r>
              <a:rPr lang="en-US" dirty="0" smtClean="0"/>
              <a:t>If you leave session feedback and provide contact information in the survey, you will be qualified for a prize</a:t>
            </a:r>
          </a:p>
          <a:p>
            <a:pPr marL="0" lvl="2" indent="0">
              <a:buNone/>
            </a:pPr>
            <a:endParaRPr lang="en-US" dirty="0" smtClean="0"/>
          </a:p>
          <a:p>
            <a:pPr marL="0" indent="0">
              <a:buNone/>
            </a:pPr>
            <a:r>
              <a:rPr lang="en-US" dirty="0" smtClean="0"/>
              <a:t>Scan the QR Code to the right or go to </a:t>
            </a:r>
            <a:r>
              <a:rPr lang="en-US" dirty="0" smtClean="0">
                <a:hlinkClick r:id="rId3"/>
              </a:rPr>
              <a:t>http://</a:t>
            </a:r>
            <a:r>
              <a:rPr lang="en-US" dirty="0" smtClean="0">
                <a:hlinkClick r:id="rId3"/>
              </a:rPr>
              <a:t>bit.ly/1p13f3n</a:t>
            </a:r>
            <a:endParaRPr lang="en-US" dirty="0" smtClean="0"/>
          </a:p>
          <a:p>
            <a:pPr marL="0" indent="0">
              <a:buNone/>
            </a:pPr>
            <a:r>
              <a:rPr lang="en-US" dirty="0" smtClean="0"/>
              <a:t>#</a:t>
            </a:r>
            <a:r>
              <a:rPr lang="en-US" dirty="0" err="1" smtClean="0"/>
              <a:t>htechfest</a:t>
            </a:r>
            <a:endParaRPr lang="en-US" dirty="0" smtClean="0"/>
          </a:p>
          <a:p>
            <a:pPr marL="0" indent="0">
              <a:buNone/>
            </a:pPr>
            <a:r>
              <a:rPr lang="en-US" dirty="0" smtClean="0"/>
              <a:t>@</a:t>
            </a:r>
            <a:r>
              <a:rPr lang="en-US" dirty="0" err="1" smtClean="0"/>
              <a:t>jeffreypalermo</a:t>
            </a:r>
            <a:endParaRPr lang="en-US" dirty="0"/>
          </a:p>
        </p:txBody>
      </p:sp>
      <p:pic>
        <p:nvPicPr>
          <p:cNvPr id="4" name="Picture 3" descr="qrcode.jpeg"/>
          <p:cNvPicPr>
            <a:picLocks noChangeAspect="1"/>
          </p:cNvPicPr>
          <p:nvPr/>
        </p:nvPicPr>
        <p:blipFill>
          <a:blip r:embed="rId4" cstate="print"/>
          <a:stretch>
            <a:fillRect/>
          </a:stretch>
        </p:blipFill>
        <p:spPr>
          <a:xfrm>
            <a:off x="6704012" y="1828800"/>
            <a:ext cx="3048000" cy="3048000"/>
          </a:xfrm>
          <a:prstGeom prst="rect">
            <a:avLst/>
          </a:prstGeom>
        </p:spPr>
      </p:pic>
    </p:spTree>
    <p:extLst>
      <p:ext uri="{BB962C8B-B14F-4D97-AF65-F5344CB8AC3E}">
        <p14:creationId xmlns:p14="http://schemas.microsoft.com/office/powerpoint/2010/main" val="21184814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Thanks to all our Sponsors!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635" y="3581401"/>
            <a:ext cx="1828800" cy="137159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612" y="847893"/>
            <a:ext cx="2743200" cy="103522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9424" y="935486"/>
            <a:ext cx="2743200" cy="8600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0235" y="838200"/>
            <a:ext cx="2743200" cy="105460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2835" y="1981201"/>
            <a:ext cx="1828800" cy="90525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7235" y="2113137"/>
            <a:ext cx="1828800" cy="64138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1635" y="2068067"/>
            <a:ext cx="1828800" cy="73152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6035" y="2041205"/>
            <a:ext cx="1828800" cy="785247"/>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05035" y="3269603"/>
            <a:ext cx="1828800" cy="416689"/>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73835" y="3124200"/>
            <a:ext cx="1828800" cy="707492"/>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12835" y="3992337"/>
            <a:ext cx="1828800" cy="549724"/>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65316" y="4049486"/>
            <a:ext cx="1828800" cy="435429"/>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89435" y="3248787"/>
            <a:ext cx="1828800" cy="458318"/>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75635" y="5638801"/>
            <a:ext cx="1371600" cy="532181"/>
          </a:xfrm>
          <a:prstGeom prst="rect">
            <a:avLst/>
          </a:prstGeom>
        </p:spPr>
      </p:pic>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60435" y="4986902"/>
            <a:ext cx="1371600" cy="27141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89235" y="4800600"/>
            <a:ext cx="1371600" cy="644016"/>
          </a:xfrm>
          <a:prstGeom prst="rect">
            <a:avLst/>
          </a:prstGeom>
        </p:spPr>
      </p:pic>
      <p:pic>
        <p:nvPicPr>
          <p:cNvPr id="28" name="Picture 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146835" y="4936266"/>
            <a:ext cx="1371600" cy="372687"/>
          </a:xfrm>
          <a:prstGeom prst="rect">
            <a:avLst/>
          </a:prstGeom>
        </p:spPr>
      </p:pic>
      <p:pic>
        <p:nvPicPr>
          <p:cNvPr id="29" name="Picture 2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75635" y="4816284"/>
            <a:ext cx="1371600" cy="612648"/>
          </a:xfrm>
          <a:prstGeom prst="rect">
            <a:avLst/>
          </a:prstGeom>
        </p:spPr>
      </p:pic>
      <p:pic>
        <p:nvPicPr>
          <p:cNvPr id="30" name="Picture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60435" y="5700623"/>
            <a:ext cx="1371600" cy="408537"/>
          </a:xfrm>
          <a:prstGeom prst="rect">
            <a:avLst/>
          </a:prstGeom>
        </p:spPr>
      </p:pic>
      <p:pic>
        <p:nvPicPr>
          <p:cNvPr id="31" name="Picture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89235" y="5796100"/>
            <a:ext cx="1371600" cy="217583"/>
          </a:xfrm>
          <a:prstGeom prst="rect">
            <a:avLst/>
          </a:prstGeom>
        </p:spPr>
      </p:pic>
      <p:pic>
        <p:nvPicPr>
          <p:cNvPr id="32" name="Picture 3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18035" y="5716451"/>
            <a:ext cx="1371600" cy="376881"/>
          </a:xfrm>
          <a:prstGeom prst="rect">
            <a:avLst/>
          </a:prstGeom>
        </p:spPr>
      </p:pic>
      <p:pic>
        <p:nvPicPr>
          <p:cNvPr id="33" name="Picture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44595" y="3930843"/>
            <a:ext cx="2286000" cy="840890"/>
          </a:xfrm>
          <a:prstGeom prst="rect">
            <a:avLst/>
          </a:prstGeom>
        </p:spPr>
      </p:pic>
      <p:pic>
        <p:nvPicPr>
          <p:cNvPr id="34" name="Picture 3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18035" y="4900866"/>
            <a:ext cx="1371600" cy="443484"/>
          </a:xfrm>
          <a:prstGeom prst="rect">
            <a:avLst/>
          </a:prstGeom>
        </p:spPr>
      </p:pic>
      <p:pic>
        <p:nvPicPr>
          <p:cNvPr id="35" name="Picture 3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146835" y="5746630"/>
            <a:ext cx="1371600" cy="316523"/>
          </a:xfrm>
          <a:prstGeom prst="rect">
            <a:avLst/>
          </a:prstGeom>
        </p:spPr>
      </p:pic>
    </p:spTree>
    <p:extLst>
      <p:ext uri="{BB962C8B-B14F-4D97-AF65-F5344CB8AC3E}">
        <p14:creationId xmlns:p14="http://schemas.microsoft.com/office/powerpoint/2010/main" val="128693471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8" y="-2209800"/>
            <a:ext cx="9694333" cy="6858000"/>
          </a:xfrm>
          <a:prstGeom prst="rect">
            <a:avLst/>
          </a:prstGeom>
        </p:spPr>
      </p:pic>
      <p:sp>
        <p:nvSpPr>
          <p:cNvPr id="3" name="Title 2"/>
          <p:cNvSpPr>
            <a:spLocks noGrp="1"/>
          </p:cNvSpPr>
          <p:nvPr>
            <p:ph type="ctrTitle"/>
          </p:nvPr>
        </p:nvSpPr>
        <p:spPr/>
        <p:txBody>
          <a:bodyPr/>
          <a:lstStyle/>
          <a:p>
            <a:r>
              <a:rPr lang="en-US" dirty="0" smtClean="0"/>
              <a:t>Iteration Zero for ASP.NET MVC 5</a:t>
            </a:r>
            <a:endParaRPr lang="en-US" dirty="0"/>
          </a:p>
        </p:txBody>
      </p:sp>
      <p:sp>
        <p:nvSpPr>
          <p:cNvPr id="4" name="Subtitle 3"/>
          <p:cNvSpPr>
            <a:spLocks noGrp="1"/>
          </p:cNvSpPr>
          <p:nvPr>
            <p:ph type="subTitle" idx="1"/>
          </p:nvPr>
        </p:nvSpPr>
        <p:spPr/>
        <p:txBody>
          <a:bodyPr>
            <a:normAutofit lnSpcReduction="10000"/>
          </a:bodyPr>
          <a:lstStyle/>
          <a:p>
            <a:r>
              <a:rPr lang="it-IT" sz="2800" b="1" dirty="0" smtClean="0"/>
              <a:t>Jeffrey Palermo</a:t>
            </a:r>
            <a:endParaRPr lang="it-IT" b="1" dirty="0" smtClean="0"/>
          </a:p>
          <a:p>
            <a:r>
              <a:rPr lang="it-IT" dirty="0" smtClean="0"/>
              <a:t>Managing Partner &amp; CEO, Clear Measure</a:t>
            </a:r>
          </a:p>
          <a:p>
            <a:r>
              <a:rPr lang="it-IT" dirty="0" smtClean="0"/>
              <a:t>@jeffreypalermo</a:t>
            </a:r>
          </a:p>
          <a:p>
            <a:r>
              <a:rPr lang="it-IT" dirty="0" smtClean="0"/>
              <a:t>jeffrey@clear-measure.com</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lnSpcReduction="10000"/>
          </a:bodyPr>
          <a:lstStyle/>
          <a:p>
            <a:r>
              <a:rPr lang="en-US" dirty="0" smtClean="0"/>
              <a:t>What this talk is / what it is not</a:t>
            </a:r>
          </a:p>
          <a:p>
            <a:r>
              <a:rPr lang="en-US" dirty="0" smtClean="0"/>
              <a:t>About myself (who cares, get with the goods!)</a:t>
            </a:r>
          </a:p>
          <a:p>
            <a:r>
              <a:rPr lang="en-US" dirty="0" smtClean="0"/>
              <a:t>What the web stack looks like</a:t>
            </a:r>
          </a:p>
          <a:p>
            <a:r>
              <a:rPr lang="en-US" dirty="0" smtClean="0"/>
              <a:t>Why configuration management matters (worldview)</a:t>
            </a:r>
          </a:p>
          <a:p>
            <a:r>
              <a:rPr lang="en-US" dirty="0" smtClean="0"/>
              <a:t>Getting started with MVC 5</a:t>
            </a:r>
          </a:p>
          <a:p>
            <a:r>
              <a:rPr lang="en-US" dirty="0" smtClean="0"/>
              <a:t>Web application </a:t>
            </a:r>
            <a:r>
              <a:rPr lang="en-US" dirty="0"/>
              <a:t>s</a:t>
            </a:r>
            <a:r>
              <a:rPr lang="en-US" dirty="0" smtClean="0"/>
              <a:t>ource control</a:t>
            </a:r>
          </a:p>
          <a:p>
            <a:r>
              <a:rPr lang="en-US" dirty="0" smtClean="0"/>
              <a:t>ASP.NET MVC Visual Studio solution structure</a:t>
            </a:r>
            <a:endParaRPr lang="en-US" dirty="0" smtClean="0"/>
          </a:p>
          <a:p>
            <a:r>
              <a:rPr lang="en-US" dirty="0" smtClean="0"/>
              <a:t>Web application automated build &amp; continuous integration</a:t>
            </a: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12588" y="152400"/>
            <a:ext cx="10360501" cy="685800"/>
          </a:xfrm>
        </p:spPr>
        <p:txBody>
          <a:bodyPr>
            <a:normAutofit/>
          </a:bodyPr>
          <a:lstStyle/>
          <a:p>
            <a:pPr eaLnBrk="1" hangingPunct="1"/>
            <a:r>
              <a:rPr lang="en-US" dirty="0" smtClean="0"/>
              <a:t>Who is this Jeffrey Palermo guy?</a:t>
            </a:r>
          </a:p>
        </p:txBody>
      </p:sp>
      <p:sp>
        <p:nvSpPr>
          <p:cNvPr id="5123" name="Rectangle 6"/>
          <p:cNvSpPr>
            <a:spLocks noGrp="1" noChangeArrowheads="1"/>
          </p:cNvSpPr>
          <p:nvPr>
            <p:ph type="body" sz="half" idx="1"/>
          </p:nvPr>
        </p:nvSpPr>
        <p:spPr>
          <a:xfrm>
            <a:off x="1827212" y="990600"/>
            <a:ext cx="4495800" cy="5334000"/>
          </a:xfrm>
        </p:spPr>
        <p:txBody>
          <a:bodyPr>
            <a:noAutofit/>
          </a:bodyPr>
          <a:lstStyle/>
          <a:p>
            <a:r>
              <a:rPr lang="en-US" b="1" dirty="0" smtClean="0"/>
              <a:t>Personal</a:t>
            </a:r>
            <a:endParaRPr lang="en-US" b="1" dirty="0"/>
          </a:p>
          <a:p>
            <a:pPr lvl="1">
              <a:buFont typeface="Arial" charset="0"/>
              <a:buChar char="•"/>
            </a:pPr>
            <a:r>
              <a:rPr lang="en-US" sz="1500" dirty="0" smtClean="0"/>
              <a:t>Father of three</a:t>
            </a:r>
            <a:endParaRPr lang="en-US" sz="1500" dirty="0"/>
          </a:p>
          <a:p>
            <a:pPr lvl="1">
              <a:buFont typeface="Arial" charset="0"/>
              <a:buChar char="•"/>
            </a:pPr>
            <a:r>
              <a:rPr lang="en-US" sz="1500" dirty="0" smtClean="0"/>
              <a:t>Iraq veteran 2003-2004</a:t>
            </a:r>
            <a:endParaRPr lang="en-US" sz="1500" dirty="0"/>
          </a:p>
          <a:p>
            <a:pPr lvl="1">
              <a:buFont typeface="Arial" charset="0"/>
              <a:buChar char="•"/>
            </a:pPr>
            <a:r>
              <a:rPr lang="en-US" sz="1500" dirty="0" smtClean="0"/>
              <a:t>Eagle Scout</a:t>
            </a:r>
          </a:p>
          <a:p>
            <a:pPr lvl="1">
              <a:buFont typeface="Arial" charset="0"/>
              <a:buChar char="•"/>
            </a:pPr>
            <a:r>
              <a:rPr lang="en-US" sz="1500" dirty="0" smtClean="0"/>
              <a:t>Christian</a:t>
            </a:r>
          </a:p>
          <a:p>
            <a:pPr lvl="1">
              <a:buFont typeface="Arial" charset="0"/>
              <a:buChar char="•"/>
            </a:pPr>
            <a:r>
              <a:rPr lang="en-US" sz="1500" dirty="0" smtClean="0"/>
              <a:t>Jeep off-roader</a:t>
            </a:r>
            <a:endParaRPr lang="en-US" sz="1500" b="1" dirty="0"/>
          </a:p>
          <a:p>
            <a:r>
              <a:rPr lang="en-US" b="1" dirty="0" smtClean="0"/>
              <a:t>Professional</a:t>
            </a:r>
            <a:endParaRPr lang="en-US" b="1" dirty="0"/>
          </a:p>
          <a:p>
            <a:pPr lvl="1">
              <a:buFont typeface="Arial" charset="0"/>
              <a:buChar char="•"/>
            </a:pPr>
            <a:r>
              <a:rPr lang="en-US" sz="1500" dirty="0" smtClean="0"/>
              <a:t>Programming for IIS since 1997</a:t>
            </a:r>
            <a:endParaRPr lang="en-US" sz="1500" dirty="0"/>
          </a:p>
          <a:p>
            <a:pPr lvl="1">
              <a:buFont typeface="Arial" charset="0"/>
              <a:buChar char="•"/>
            </a:pPr>
            <a:r>
              <a:rPr lang="en-US" sz="1500" dirty="0" smtClean="0"/>
              <a:t>Written </a:t>
            </a:r>
            <a:r>
              <a:rPr lang="en-US" sz="1500" dirty="0" smtClean="0"/>
              <a:t>some articles, books, &amp; blogs</a:t>
            </a:r>
          </a:p>
          <a:p>
            <a:pPr lvl="1">
              <a:buFont typeface="Arial" charset="0"/>
              <a:buChar char="•"/>
            </a:pPr>
            <a:r>
              <a:rPr lang="en-US" sz="1500" dirty="0" smtClean="0"/>
              <a:t>Speaker at local conferences, MS Tech Ed, VS Live, </a:t>
            </a:r>
            <a:r>
              <a:rPr lang="en-US" sz="1500" dirty="0" err="1" smtClean="0"/>
              <a:t>DevTeach</a:t>
            </a:r>
            <a:r>
              <a:rPr lang="en-US" sz="1500" dirty="0" smtClean="0"/>
              <a:t>, </a:t>
            </a:r>
            <a:r>
              <a:rPr lang="en-US" sz="1500" dirty="0" err="1" smtClean="0"/>
              <a:t>etc</a:t>
            </a:r>
            <a:endParaRPr lang="en-US" sz="1500" dirty="0" smtClean="0"/>
          </a:p>
          <a:p>
            <a:pPr lvl="1">
              <a:buFont typeface="Arial" charset="0"/>
              <a:buChar char="•"/>
            </a:pPr>
            <a:r>
              <a:rPr lang="en-US" sz="1500" dirty="0" smtClean="0"/>
              <a:t>Ran Austin </a:t>
            </a:r>
            <a:r>
              <a:rPr lang="en-US" sz="1500" dirty="0" err="1" smtClean="0"/>
              <a:t>.Net</a:t>
            </a:r>
            <a:r>
              <a:rPr lang="en-US" sz="1500" dirty="0" smtClean="0"/>
              <a:t> User Group from 2005-2011</a:t>
            </a:r>
          </a:p>
          <a:p>
            <a:pPr lvl="1">
              <a:buFont typeface="Arial" charset="0"/>
              <a:buChar char="•"/>
            </a:pPr>
            <a:r>
              <a:rPr lang="en-US" sz="1500" dirty="0" smtClean="0"/>
              <a:t>Microsoft </a:t>
            </a:r>
            <a:r>
              <a:rPr lang="en-US" sz="1500" dirty="0" smtClean="0"/>
              <a:t>MVP</a:t>
            </a:r>
          </a:p>
          <a:p>
            <a:pPr lvl="1">
              <a:buFont typeface="Arial" charset="0"/>
              <a:buChar char="•"/>
            </a:pPr>
            <a:r>
              <a:rPr lang="en-US" sz="1500" dirty="0"/>
              <a:t>http://www.safaribooksonline.com/library/view/aspnet-mvc-5/9780133892888</a:t>
            </a:r>
            <a:r>
              <a:rPr lang="en-US" sz="1500" dirty="0" smtClean="0"/>
              <a:t>/</a:t>
            </a:r>
            <a:r>
              <a:rPr lang="en-US" sz="1500" dirty="0"/>
              <a:t/>
            </a:r>
            <a:br>
              <a:rPr lang="en-US" sz="1500" dirty="0"/>
            </a:br>
            <a:r>
              <a:rPr lang="en-US" sz="1500" dirty="0"/>
              <a:t>google “safari online </a:t>
            </a:r>
            <a:r>
              <a:rPr lang="en-US" sz="1500" dirty="0" err="1"/>
              <a:t>mvc</a:t>
            </a:r>
            <a:r>
              <a:rPr lang="en-US" sz="1500" dirty="0"/>
              <a:t> 5 </a:t>
            </a:r>
            <a:r>
              <a:rPr lang="en-US" sz="1500" dirty="0" smtClean="0"/>
              <a:t>Palermo”</a:t>
            </a:r>
            <a:endParaRPr lang="en-US" sz="1500" dirty="0"/>
          </a:p>
          <a:p>
            <a:endParaRPr lang="en-US" sz="1500" dirty="0"/>
          </a:p>
          <a:p>
            <a:endParaRPr lang="en-US" sz="1500" dirty="0"/>
          </a:p>
          <a:p>
            <a:endParaRPr lang="en-US" sz="1500" dirty="0"/>
          </a:p>
          <a:p>
            <a:endParaRPr lang="en-US" sz="1500" b="1" dirty="0"/>
          </a:p>
          <a:p>
            <a:pPr eaLnBrk="1" hangingPunct="1"/>
            <a:endParaRPr lang="en-US" sz="1500" dirty="0"/>
          </a:p>
        </p:txBody>
      </p:sp>
      <p:pic>
        <p:nvPicPr>
          <p:cNvPr id="5127" name="Picture 5"/>
          <p:cNvPicPr>
            <a:picLocks noChangeAspect="1" noChangeArrowheads="1"/>
          </p:cNvPicPr>
          <p:nvPr/>
        </p:nvPicPr>
        <p:blipFill>
          <a:blip r:embed="rId3" cstate="print"/>
          <a:srcRect/>
          <a:stretch>
            <a:fillRect/>
          </a:stretch>
        </p:blipFill>
        <p:spPr bwMode="auto">
          <a:xfrm>
            <a:off x="11173089" y="5354195"/>
            <a:ext cx="763588" cy="1189038"/>
          </a:xfrm>
          <a:prstGeom prst="rect">
            <a:avLst/>
          </a:prstGeom>
          <a:noFill/>
          <a:ln w="9525">
            <a:noFill/>
            <a:miter lim="800000"/>
            <a:headEnd/>
            <a:tailEnd/>
          </a:ln>
        </p:spPr>
      </p:pic>
      <p:pic>
        <p:nvPicPr>
          <p:cNvPr id="5129" name="Picture 2"/>
          <p:cNvPicPr>
            <a:picLocks noChangeAspect="1" noChangeArrowheads="1"/>
          </p:cNvPicPr>
          <p:nvPr/>
        </p:nvPicPr>
        <p:blipFill>
          <a:blip r:embed="rId4" cstate="print"/>
          <a:srcRect/>
          <a:stretch>
            <a:fillRect/>
          </a:stretch>
        </p:blipFill>
        <p:spPr bwMode="auto">
          <a:xfrm>
            <a:off x="9870104" y="5149408"/>
            <a:ext cx="1123950" cy="1393825"/>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7030211" y="4913015"/>
            <a:ext cx="2581275" cy="1641869"/>
          </a:xfrm>
          <a:prstGeom prst="rect">
            <a:avLst/>
          </a:prstGeom>
        </p:spPr>
      </p:pic>
      <p:pic>
        <p:nvPicPr>
          <p:cNvPr id="4" name="Picture 3"/>
          <p:cNvPicPr>
            <a:picLocks noChangeAspect="1"/>
          </p:cNvPicPr>
          <p:nvPr/>
        </p:nvPicPr>
        <p:blipFill>
          <a:blip r:embed="rId6"/>
          <a:stretch>
            <a:fillRect/>
          </a:stretch>
        </p:blipFill>
        <p:spPr>
          <a:xfrm>
            <a:off x="4747153" y="990600"/>
            <a:ext cx="3581400" cy="2333625"/>
          </a:xfrm>
          <a:prstGeom prst="rect">
            <a:avLst/>
          </a:prstGeom>
        </p:spPr>
      </p:pic>
      <p:pic>
        <p:nvPicPr>
          <p:cNvPr id="5" name="Picture 4"/>
          <p:cNvPicPr>
            <a:picLocks noChangeAspect="1"/>
          </p:cNvPicPr>
          <p:nvPr/>
        </p:nvPicPr>
        <p:blipFill>
          <a:blip r:embed="rId7"/>
          <a:stretch>
            <a:fillRect/>
          </a:stretch>
        </p:blipFill>
        <p:spPr>
          <a:xfrm>
            <a:off x="8761993" y="847649"/>
            <a:ext cx="3067220" cy="3614738"/>
          </a:xfrm>
          <a:prstGeom prst="rect">
            <a:avLst/>
          </a:prstGeom>
        </p:spPr>
      </p:pic>
      <p:sp>
        <p:nvSpPr>
          <p:cNvPr id="11" name="TextBox 10"/>
          <p:cNvSpPr txBox="1"/>
          <p:nvPr/>
        </p:nvSpPr>
        <p:spPr>
          <a:xfrm rot="19352556">
            <a:off x="2687162" y="2735946"/>
            <a:ext cx="7024957"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200" b="1" dirty="0">
                <a:solidFill>
                  <a:schemeClr val="accent4">
                    <a:lumMod val="50000"/>
                  </a:schemeClr>
                </a:solidFill>
              </a:rPr>
              <a:t>We are hiring!</a:t>
            </a:r>
          </a:p>
        </p:txBody>
      </p:sp>
    </p:spTree>
    <p:extLst>
      <p:ext uri="{BB962C8B-B14F-4D97-AF65-F5344CB8AC3E}">
        <p14:creationId xmlns:p14="http://schemas.microsoft.com/office/powerpoint/2010/main" val="170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0413" y="1904999"/>
            <a:ext cx="2971800" cy="4457702"/>
          </a:xfrm>
          <a:solidFill>
            <a:schemeClr val="tx1"/>
          </a:solidFill>
        </p:spPr>
        <p:txBody>
          <a:bodyPr/>
          <a:lstStyle/>
          <a:p>
            <a:pPr marL="0" indent="0">
              <a:buNone/>
            </a:pPr>
            <a:endParaRPr lang="en-US" dirty="0"/>
          </a:p>
        </p:txBody>
      </p:sp>
      <p:sp>
        <p:nvSpPr>
          <p:cNvPr id="2" name="Title 1"/>
          <p:cNvSpPr>
            <a:spLocks noGrp="1"/>
          </p:cNvSpPr>
          <p:nvPr>
            <p:ph type="title"/>
          </p:nvPr>
        </p:nvSpPr>
        <p:spPr>
          <a:xfrm>
            <a:off x="4494212" y="76200"/>
            <a:ext cx="3362409" cy="1371600"/>
          </a:xfrm>
        </p:spPr>
        <p:txBody>
          <a:bodyPr/>
          <a:lstStyle/>
          <a:p>
            <a:r>
              <a:rPr lang="en-US" dirty="0" smtClean="0"/>
              <a:t>Web Stack</a:t>
            </a:r>
            <a:endParaRPr lang="en-US" dirty="0"/>
          </a:p>
        </p:txBody>
      </p:sp>
      <p:pic>
        <p:nvPicPr>
          <p:cNvPr id="1030" name="Picture 6" descr="http://www.locotalk.com/HTML5-CSS3-J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78" y="1938866"/>
            <a:ext cx="27622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i0.twimg.com/profile_images/2600136208/4zeimmsdyc58esq34w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678" y="5017011"/>
            <a:ext cx="1281909" cy="1281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eveloper.netflix.com/files/ODat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678" y="4135965"/>
            <a:ext cx="2762250" cy="779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islogs.com/images/iis-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9753" y="5181600"/>
            <a:ext cx="1457409" cy="8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Why </a:t>
            </a:r>
            <a:r>
              <a:rPr lang="en-US" dirty="0" smtClean="0">
                <a:solidFill>
                  <a:schemeClr val="accent1">
                    <a:satMod val="150000"/>
                  </a:schemeClr>
                </a:solidFill>
              </a:rPr>
              <a:t>Iteration Zero Matters</a:t>
            </a:r>
            <a:endParaRPr lang="en-US" dirty="0">
              <a:solidFill>
                <a:schemeClr val="accent1">
                  <a:satMod val="1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0482076"/>
              </p:ext>
            </p:extLst>
          </p:nvPr>
        </p:nvGraphicFramePr>
        <p:xfrm>
          <a:off x="455612" y="1371601"/>
          <a:ext cx="11353800" cy="51815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89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Override1.xml.rels><?xml version="1.0" encoding="UTF-8" standalone="yes"?>
<Relationships xmlns="http://schemas.openxmlformats.org/package/2006/relationships"><Relationship Id="rId1" Type="http://schemas.openxmlformats.org/officeDocument/2006/relationships/image" Target="../media/image43.jpeg"/></Relationships>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713</Words>
  <Application>Microsoft Office PowerPoint</Application>
  <PresentationFormat>Custom</PresentationFormat>
  <Paragraphs>148</Paragraphs>
  <Slides>26</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Corbel</vt:lpstr>
      <vt:lpstr>Wingdings 2</vt:lpstr>
      <vt:lpstr>Digital Blue Tunnel 16x9</vt:lpstr>
      <vt:lpstr>Office Theme</vt:lpstr>
      <vt:lpstr>Iteration 0: What you must do first to set up an MVC 5 project for success</vt:lpstr>
      <vt:lpstr>Welcome to Houston TechFest</vt:lpstr>
      <vt:lpstr>Please Leave Feedback During Q&amp;A</vt:lpstr>
      <vt:lpstr>Thanks to all our Sponsors!</vt:lpstr>
      <vt:lpstr>Iteration Zero for ASP.NET MVC 5</vt:lpstr>
      <vt:lpstr>Agenda</vt:lpstr>
      <vt:lpstr>Who is this Jeffrey Palermo guy?</vt:lpstr>
      <vt:lpstr>Web Stack</vt:lpstr>
      <vt:lpstr>Why Iteration Zero Matters</vt:lpstr>
      <vt:lpstr>What is SCM?</vt:lpstr>
      <vt:lpstr>What is continuous integration?</vt:lpstr>
      <vt:lpstr>The Problem/Solution</vt:lpstr>
      <vt:lpstr>Iteration Zero Goal (no features)</vt:lpstr>
      <vt:lpstr>What to set up right away</vt:lpstr>
      <vt:lpstr>Version Control System (VCS)</vt:lpstr>
      <vt:lpstr>Version control shapes your world-view</vt:lpstr>
      <vt:lpstr>Git Flow https://www.atlassian.com/git/tutorials/comparing-workflows</vt:lpstr>
      <vt:lpstr>ASP.NET MVC Solution Structure Onion Architecture pattern</vt:lpstr>
      <vt:lpstr>VCS &amp; VS Solution Setup w/ Onion Architecture (DEMO)</vt:lpstr>
      <vt:lpstr>Build the software</vt:lpstr>
      <vt:lpstr>Build engineering</vt:lpstr>
      <vt:lpstr>Environment configuration</vt:lpstr>
      <vt:lpstr>Demo agenda</vt:lpstr>
      <vt:lpstr>Team Workflow</vt:lpstr>
      <vt:lpstr>Evolution in Software Configuration Management</vt:lpstr>
      <vt:lpstr>Ask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2013-02-08T18:51:54Z</dcterms:created>
  <dcterms:modified xsi:type="dcterms:W3CDTF">2014-09-13T20:07:57Z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